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33"/>
  </p:notesMasterIdLst>
  <p:handoutMasterIdLst>
    <p:handoutMasterId r:id="rId234"/>
  </p:handoutMasterIdLst>
  <p:sldIdLst>
    <p:sldId id="755" r:id="rId2"/>
    <p:sldId id="756" r:id="rId3"/>
    <p:sldId id="757" r:id="rId4"/>
    <p:sldId id="758" r:id="rId5"/>
    <p:sldId id="759" r:id="rId6"/>
    <p:sldId id="760" r:id="rId7"/>
    <p:sldId id="764" r:id="rId8"/>
    <p:sldId id="939" r:id="rId9"/>
    <p:sldId id="940" r:id="rId10"/>
    <p:sldId id="941" r:id="rId11"/>
    <p:sldId id="942" r:id="rId12"/>
    <p:sldId id="769" r:id="rId13"/>
    <p:sldId id="770" r:id="rId14"/>
    <p:sldId id="771" r:id="rId15"/>
    <p:sldId id="781" r:id="rId16"/>
    <p:sldId id="782" r:id="rId17"/>
    <p:sldId id="947" r:id="rId18"/>
    <p:sldId id="948" r:id="rId19"/>
    <p:sldId id="1118" r:id="rId20"/>
    <p:sldId id="783" r:id="rId21"/>
    <p:sldId id="784" r:id="rId22"/>
    <p:sldId id="788" r:id="rId23"/>
    <p:sldId id="789" r:id="rId24"/>
    <p:sldId id="1116" r:id="rId25"/>
    <p:sldId id="1119" r:id="rId26"/>
    <p:sldId id="790" r:id="rId27"/>
    <p:sldId id="791" r:id="rId28"/>
    <p:sldId id="792" r:id="rId29"/>
    <p:sldId id="1117" r:id="rId30"/>
    <p:sldId id="946" r:id="rId31"/>
    <p:sldId id="1115" r:id="rId32"/>
    <p:sldId id="1120" r:id="rId33"/>
    <p:sldId id="944" r:id="rId34"/>
    <p:sldId id="802" r:id="rId35"/>
    <p:sldId id="1125" r:id="rId36"/>
    <p:sldId id="922" r:id="rId37"/>
    <p:sldId id="923" r:id="rId38"/>
    <p:sldId id="820" r:id="rId39"/>
    <p:sldId id="821" r:id="rId40"/>
    <p:sldId id="822" r:id="rId41"/>
    <p:sldId id="957" r:id="rId42"/>
    <p:sldId id="958" r:id="rId43"/>
    <p:sldId id="959" r:id="rId44"/>
    <p:sldId id="960" r:id="rId45"/>
    <p:sldId id="824" r:id="rId46"/>
    <p:sldId id="825" r:id="rId47"/>
    <p:sldId id="952" r:id="rId48"/>
    <p:sldId id="953" r:id="rId49"/>
    <p:sldId id="954" r:id="rId50"/>
    <p:sldId id="1121" r:id="rId51"/>
    <p:sldId id="1122" r:id="rId52"/>
    <p:sldId id="1123" r:id="rId53"/>
    <p:sldId id="1126" r:id="rId54"/>
    <p:sldId id="1124" r:id="rId55"/>
    <p:sldId id="950" r:id="rId56"/>
    <p:sldId id="934" r:id="rId57"/>
    <p:sldId id="827" r:id="rId58"/>
    <p:sldId id="736" r:id="rId59"/>
    <p:sldId id="657" r:id="rId60"/>
    <p:sldId id="961" r:id="rId61"/>
    <p:sldId id="962" r:id="rId62"/>
    <p:sldId id="963" r:id="rId63"/>
    <p:sldId id="964" r:id="rId64"/>
    <p:sldId id="1003" r:id="rId65"/>
    <p:sldId id="727" r:id="rId66"/>
    <p:sldId id="965" r:id="rId67"/>
    <p:sldId id="966" r:id="rId68"/>
    <p:sldId id="658" r:id="rId69"/>
    <p:sldId id="968" r:id="rId70"/>
    <p:sldId id="969" r:id="rId71"/>
    <p:sldId id="970" r:id="rId72"/>
    <p:sldId id="971" r:id="rId73"/>
    <p:sldId id="972" r:id="rId74"/>
    <p:sldId id="973" r:id="rId75"/>
    <p:sldId id="974" r:id="rId76"/>
    <p:sldId id="975" r:id="rId77"/>
    <p:sldId id="976" r:id="rId78"/>
    <p:sldId id="977" r:id="rId79"/>
    <p:sldId id="978" r:id="rId80"/>
    <p:sldId id="979" r:id="rId81"/>
    <p:sldId id="981" r:id="rId82"/>
    <p:sldId id="982" r:id="rId83"/>
    <p:sldId id="741" r:id="rId84"/>
    <p:sldId id="984" r:id="rId85"/>
    <p:sldId id="985" r:id="rId86"/>
    <p:sldId id="986" r:id="rId87"/>
    <p:sldId id="987" r:id="rId88"/>
    <p:sldId id="988" r:id="rId89"/>
    <p:sldId id="989" r:id="rId90"/>
    <p:sldId id="753" r:id="rId91"/>
    <p:sldId id="724" r:id="rId92"/>
    <p:sldId id="754" r:id="rId93"/>
    <p:sldId id="742" r:id="rId94"/>
    <p:sldId id="990" r:id="rId95"/>
    <p:sldId id="991" r:id="rId96"/>
    <p:sldId id="996" r:id="rId97"/>
    <p:sldId id="999" r:id="rId98"/>
    <p:sldId id="1000" r:id="rId99"/>
    <p:sldId id="1001" r:id="rId100"/>
    <p:sldId id="703" r:id="rId101"/>
    <p:sldId id="997" r:id="rId102"/>
    <p:sldId id="1002" r:id="rId103"/>
    <p:sldId id="1004" r:id="rId104"/>
    <p:sldId id="666" r:id="rId105"/>
    <p:sldId id="1006" r:id="rId106"/>
    <p:sldId id="890" r:id="rId107"/>
    <p:sldId id="1007" r:id="rId108"/>
    <p:sldId id="1008" r:id="rId109"/>
    <p:sldId id="1009" r:id="rId110"/>
    <p:sldId id="1010" r:id="rId111"/>
    <p:sldId id="1011" r:id="rId112"/>
    <p:sldId id="1012" r:id="rId113"/>
    <p:sldId id="1014" r:id="rId114"/>
    <p:sldId id="1013" r:id="rId115"/>
    <p:sldId id="1015" r:id="rId116"/>
    <p:sldId id="1016" r:id="rId117"/>
    <p:sldId id="1017" r:id="rId118"/>
    <p:sldId id="1018" r:id="rId119"/>
    <p:sldId id="1127" r:id="rId120"/>
    <p:sldId id="1020" r:id="rId121"/>
    <p:sldId id="1021" r:id="rId122"/>
    <p:sldId id="1022" r:id="rId123"/>
    <p:sldId id="1023" r:id="rId124"/>
    <p:sldId id="1024" r:id="rId125"/>
    <p:sldId id="1025" r:id="rId126"/>
    <p:sldId id="1026" r:id="rId127"/>
    <p:sldId id="1027" r:id="rId128"/>
    <p:sldId id="1028" r:id="rId129"/>
    <p:sldId id="1029" r:id="rId130"/>
    <p:sldId id="1030" r:id="rId131"/>
    <p:sldId id="1031" r:id="rId132"/>
    <p:sldId id="1032" r:id="rId133"/>
    <p:sldId id="1033" r:id="rId134"/>
    <p:sldId id="1034" r:id="rId135"/>
    <p:sldId id="1035" r:id="rId136"/>
    <p:sldId id="1036" r:id="rId137"/>
    <p:sldId id="1037" r:id="rId138"/>
    <p:sldId id="1038" r:id="rId139"/>
    <p:sldId id="1039" r:id="rId140"/>
    <p:sldId id="1040" r:id="rId141"/>
    <p:sldId id="1041" r:id="rId142"/>
    <p:sldId id="1042" r:id="rId143"/>
    <p:sldId id="901" r:id="rId144"/>
    <p:sldId id="1043" r:id="rId145"/>
    <p:sldId id="1044" r:id="rId146"/>
    <p:sldId id="1045" r:id="rId147"/>
    <p:sldId id="1046" r:id="rId148"/>
    <p:sldId id="1047" r:id="rId149"/>
    <p:sldId id="1048" r:id="rId150"/>
    <p:sldId id="1049" r:id="rId151"/>
    <p:sldId id="1050" r:id="rId152"/>
    <p:sldId id="670" r:id="rId153"/>
    <p:sldId id="1051" r:id="rId154"/>
    <p:sldId id="746" r:id="rId155"/>
    <p:sldId id="1052" r:id="rId156"/>
    <p:sldId id="1053" r:id="rId157"/>
    <p:sldId id="1056" r:id="rId158"/>
    <p:sldId id="692" r:id="rId159"/>
    <p:sldId id="1057" r:id="rId160"/>
    <p:sldId id="1058" r:id="rId161"/>
    <p:sldId id="1059" r:id="rId162"/>
    <p:sldId id="671" r:id="rId163"/>
    <p:sldId id="1060" r:id="rId164"/>
    <p:sldId id="1061" r:id="rId165"/>
    <p:sldId id="1062" r:id="rId166"/>
    <p:sldId id="1063" r:id="rId167"/>
    <p:sldId id="1064" r:id="rId168"/>
    <p:sldId id="1065" r:id="rId169"/>
    <p:sldId id="1066" r:id="rId170"/>
    <p:sldId id="1067" r:id="rId171"/>
    <p:sldId id="1068" r:id="rId172"/>
    <p:sldId id="1069" r:id="rId173"/>
    <p:sldId id="1070" r:id="rId174"/>
    <p:sldId id="1071" r:id="rId175"/>
    <p:sldId id="1072" r:id="rId176"/>
    <p:sldId id="1073" r:id="rId177"/>
    <p:sldId id="1074" r:id="rId178"/>
    <p:sldId id="1075" r:id="rId179"/>
    <p:sldId id="1076" r:id="rId180"/>
    <p:sldId id="1077" r:id="rId181"/>
    <p:sldId id="1078" r:id="rId182"/>
    <p:sldId id="1079" r:id="rId183"/>
    <p:sldId id="1080" r:id="rId184"/>
    <p:sldId id="1081" r:id="rId185"/>
    <p:sldId id="1082" r:id="rId186"/>
    <p:sldId id="1083" r:id="rId187"/>
    <p:sldId id="1085" r:id="rId188"/>
    <p:sldId id="1086" r:id="rId189"/>
    <p:sldId id="1087" r:id="rId190"/>
    <p:sldId id="673" r:id="rId191"/>
    <p:sldId id="750" r:id="rId192"/>
    <p:sldId id="1089" r:id="rId193"/>
    <p:sldId id="1088" r:id="rId194"/>
    <p:sldId id="1091" r:id="rId195"/>
    <p:sldId id="1092" r:id="rId196"/>
    <p:sldId id="1093" r:id="rId197"/>
    <p:sldId id="1090" r:id="rId198"/>
    <p:sldId id="1094" r:id="rId199"/>
    <p:sldId id="1095" r:id="rId200"/>
    <p:sldId id="1096" r:id="rId201"/>
    <p:sldId id="1097" r:id="rId202"/>
    <p:sldId id="1106" r:id="rId203"/>
    <p:sldId id="1107" r:id="rId204"/>
    <p:sldId id="1108" r:id="rId205"/>
    <p:sldId id="1109" r:id="rId206"/>
    <p:sldId id="1110" r:id="rId207"/>
    <p:sldId id="1111" r:id="rId208"/>
    <p:sldId id="1112" r:id="rId209"/>
    <p:sldId id="1113" r:id="rId210"/>
    <p:sldId id="1114" r:id="rId211"/>
    <p:sldId id="983" r:id="rId212"/>
    <p:sldId id="1147" r:id="rId213"/>
    <p:sldId id="1128" r:id="rId214"/>
    <p:sldId id="1129" r:id="rId215"/>
    <p:sldId id="1130" r:id="rId216"/>
    <p:sldId id="1131" r:id="rId217"/>
    <p:sldId id="1132" r:id="rId218"/>
    <p:sldId id="1133" r:id="rId219"/>
    <p:sldId id="1134" r:id="rId220"/>
    <p:sldId id="1135" r:id="rId221"/>
    <p:sldId id="1136" r:id="rId222"/>
    <p:sldId id="1137" r:id="rId223"/>
    <p:sldId id="1138" r:id="rId224"/>
    <p:sldId id="1139" r:id="rId225"/>
    <p:sldId id="1140" r:id="rId226"/>
    <p:sldId id="1141" r:id="rId227"/>
    <p:sldId id="1142" r:id="rId228"/>
    <p:sldId id="1143" r:id="rId229"/>
    <p:sldId id="1144" r:id="rId230"/>
    <p:sldId id="1145" r:id="rId231"/>
    <p:sldId id="1146" r:id="rId232"/>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5">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008000"/>
    <a:srgbClr val="FF0000"/>
    <a:srgbClr val="4D4D4D"/>
    <a:srgbClr val="003366"/>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5411" autoAdjust="0"/>
  </p:normalViewPr>
  <p:slideViewPr>
    <p:cSldViewPr>
      <p:cViewPr varScale="1">
        <p:scale>
          <a:sx n="92" d="100"/>
          <a:sy n="92" d="100"/>
        </p:scale>
        <p:origin x="-528" y="-108"/>
      </p:cViewPr>
      <p:guideLst>
        <p:guide orient="horz" pos="2160"/>
        <p:guide pos="2880"/>
      </p:guideLst>
    </p:cSldViewPr>
  </p:slideViewPr>
  <p:outlineViewPr>
    <p:cViewPr>
      <p:scale>
        <a:sx n="33" d="100"/>
        <a:sy n="33" d="100"/>
      </p:scale>
      <p:origin x="36" y="77034"/>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1008" y="-72"/>
      </p:cViewPr>
      <p:guideLst>
        <p:guide orient="horz" pos="2925"/>
        <p:guide pos="220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notesMaster" Target="notesMasters/notesMaster1.xml"/><Relationship Id="rId238"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27363"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US"/>
          </a:p>
        </p:txBody>
      </p:sp>
      <p:sp>
        <p:nvSpPr>
          <p:cNvPr id="35843" name="Rectangle 3"/>
          <p:cNvSpPr>
            <a:spLocks noGrp="1" noChangeArrowheads="1"/>
          </p:cNvSpPr>
          <p:nvPr>
            <p:ph type="dt" sz="quarter" idx="1"/>
          </p:nvPr>
        </p:nvSpPr>
        <p:spPr bwMode="auto">
          <a:xfrm>
            <a:off x="3957638" y="0"/>
            <a:ext cx="3027362"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US"/>
          </a:p>
        </p:txBody>
      </p:sp>
      <p:sp>
        <p:nvSpPr>
          <p:cNvPr id="35844" name="Rectangle 4"/>
          <p:cNvSpPr>
            <a:spLocks noGrp="1" noChangeArrowheads="1"/>
          </p:cNvSpPr>
          <p:nvPr>
            <p:ph type="ftr" sz="quarter" idx="2"/>
          </p:nvPr>
        </p:nvSpPr>
        <p:spPr bwMode="auto">
          <a:xfrm>
            <a:off x="0" y="8818563"/>
            <a:ext cx="3027363" cy="465137"/>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US"/>
          </a:p>
        </p:txBody>
      </p:sp>
      <p:sp>
        <p:nvSpPr>
          <p:cNvPr id="35845" name="Rectangle 5"/>
          <p:cNvSpPr>
            <a:spLocks noGrp="1" noChangeArrowheads="1"/>
          </p:cNvSpPr>
          <p:nvPr>
            <p:ph type="sldNum" sz="quarter" idx="3"/>
          </p:nvPr>
        </p:nvSpPr>
        <p:spPr bwMode="auto">
          <a:xfrm>
            <a:off x="3957638" y="8818563"/>
            <a:ext cx="3027362" cy="465137"/>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algn="r" eaLnBrk="1" hangingPunct="1">
              <a:defRPr sz="1200">
                <a:latin typeface="Times New Roman" pitchFamily="18" charset="0"/>
              </a:defRPr>
            </a:lvl1pPr>
          </a:lstStyle>
          <a:p>
            <a:fld id="{ACC1911A-FCF4-47FE-AA3D-DBA8C99011A4}" type="slidenum">
              <a:rPr lang="en-US"/>
              <a:pPr/>
              <a:t>‹#›</a:t>
            </a:fld>
            <a:endParaRPr lang="en-US"/>
          </a:p>
        </p:txBody>
      </p:sp>
    </p:spTree>
    <p:extLst>
      <p:ext uri="{BB962C8B-B14F-4D97-AF65-F5344CB8AC3E}">
        <p14:creationId xmlns:p14="http://schemas.microsoft.com/office/powerpoint/2010/main" xmlns="" val="314665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27363"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US"/>
          </a:p>
        </p:txBody>
      </p:sp>
      <p:sp>
        <p:nvSpPr>
          <p:cNvPr id="72707" name="Rectangle 3"/>
          <p:cNvSpPr>
            <a:spLocks noGrp="1" noChangeArrowheads="1"/>
          </p:cNvSpPr>
          <p:nvPr>
            <p:ph type="dt" idx="1"/>
          </p:nvPr>
        </p:nvSpPr>
        <p:spPr bwMode="auto">
          <a:xfrm>
            <a:off x="3957638" y="0"/>
            <a:ext cx="3027362" cy="465138"/>
          </a:xfrm>
          <a:prstGeom prst="rect">
            <a:avLst/>
          </a:prstGeom>
          <a:noFill/>
          <a:ln>
            <a:noFill/>
          </a:ln>
          <a:effectLst/>
          <a:extLst/>
        </p:spPr>
        <p:txBody>
          <a:bodyPr vert="horz" wrap="square" lIns="93168" tIns="46584" rIns="93168" bIns="46584"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931863" y="4410075"/>
            <a:ext cx="5121275" cy="4178300"/>
          </a:xfrm>
          <a:prstGeom prst="rect">
            <a:avLst/>
          </a:prstGeom>
          <a:noFill/>
          <a:ln>
            <a:noFill/>
          </a:ln>
          <a:effectLs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18563"/>
            <a:ext cx="3027363" cy="465137"/>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US"/>
          </a:p>
        </p:txBody>
      </p:sp>
      <p:sp>
        <p:nvSpPr>
          <p:cNvPr id="72711" name="Rectangle 7"/>
          <p:cNvSpPr>
            <a:spLocks noGrp="1" noChangeArrowheads="1"/>
          </p:cNvSpPr>
          <p:nvPr>
            <p:ph type="sldNum" sz="quarter" idx="5"/>
          </p:nvPr>
        </p:nvSpPr>
        <p:spPr bwMode="auto">
          <a:xfrm>
            <a:off x="3957638" y="8818563"/>
            <a:ext cx="3027362" cy="465137"/>
          </a:xfrm>
          <a:prstGeom prst="rect">
            <a:avLst/>
          </a:prstGeom>
          <a:noFill/>
          <a:ln>
            <a:noFill/>
          </a:ln>
          <a:effectLst/>
          <a:extLst/>
        </p:spPr>
        <p:txBody>
          <a:bodyPr vert="horz" wrap="square" lIns="93168" tIns="46584" rIns="93168" bIns="46584" numCol="1" anchor="b" anchorCtr="0" compatLnSpc="1">
            <a:prstTxWarp prst="textNoShape">
              <a:avLst/>
            </a:prstTxWarp>
          </a:bodyPr>
          <a:lstStyle>
            <a:lvl1pPr algn="r" eaLnBrk="1" hangingPunct="1">
              <a:defRPr sz="1200">
                <a:latin typeface="Times New Roman" pitchFamily="18" charset="0"/>
              </a:defRPr>
            </a:lvl1pPr>
          </a:lstStyle>
          <a:p>
            <a:fld id="{DA49DAB4-FB1A-44FA-9AD1-C64B1201B2A8}" type="slidenum">
              <a:rPr lang="en-US"/>
              <a:pPr/>
              <a:t>‹#›</a:t>
            </a:fld>
            <a:endParaRPr lang="en-US"/>
          </a:p>
        </p:txBody>
      </p:sp>
    </p:spTree>
    <p:extLst>
      <p:ext uri="{BB962C8B-B14F-4D97-AF65-F5344CB8AC3E}">
        <p14:creationId xmlns:p14="http://schemas.microsoft.com/office/powerpoint/2010/main" xmlns="" val="2686966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65BA418A-0400-4F8A-9A16-A2C439D45434}"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356765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endParaRPr lang="en-US" smtClean="0"/>
          </a:p>
        </p:txBody>
      </p:sp>
      <p:sp>
        <p:nvSpPr>
          <p:cNvPr id="118788" name="Slide Number Placeholder 3"/>
          <p:cNvSpPr>
            <a:spLocks noGrp="1"/>
          </p:cNvSpPr>
          <p:nvPr>
            <p:ph type="sldNum" sz="quarter" idx="5"/>
          </p:nvPr>
        </p:nvSpPr>
        <p:spPr>
          <a:noFill/>
          <a:ln>
            <a:miter lim="800000"/>
            <a:headEnd/>
            <a:tailEnd/>
          </a:ln>
        </p:spPr>
        <p:txBody>
          <a:bodyPr/>
          <a:lstStyle/>
          <a:p>
            <a:fld id="{5AE6BCBA-3C5F-4E86-B279-015786763270}" type="slidenum">
              <a:rPr lang="en-US"/>
              <a:pPr/>
              <a:t>95</a:t>
            </a:fld>
            <a:endParaRPr lang="en-US"/>
          </a:p>
        </p:txBody>
      </p:sp>
    </p:spTree>
    <p:extLst>
      <p:ext uri="{BB962C8B-B14F-4D97-AF65-F5344CB8AC3E}">
        <p14:creationId xmlns:p14="http://schemas.microsoft.com/office/powerpoint/2010/main" xmlns="" val="254109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endParaRPr lang="en-US" smtClean="0"/>
          </a:p>
        </p:txBody>
      </p:sp>
      <p:sp>
        <p:nvSpPr>
          <p:cNvPr id="120836" name="Slide Number Placeholder 3"/>
          <p:cNvSpPr>
            <a:spLocks noGrp="1"/>
          </p:cNvSpPr>
          <p:nvPr>
            <p:ph type="sldNum" sz="quarter" idx="5"/>
          </p:nvPr>
        </p:nvSpPr>
        <p:spPr>
          <a:noFill/>
          <a:ln>
            <a:miter lim="800000"/>
            <a:headEnd/>
            <a:tailEnd/>
          </a:ln>
        </p:spPr>
        <p:txBody>
          <a:bodyPr/>
          <a:lstStyle/>
          <a:p>
            <a:fld id="{36C07DC6-F103-4907-AA57-E56E81723EC6}" type="slidenum">
              <a:rPr lang="en-US"/>
              <a:pPr/>
              <a:t>96</a:t>
            </a:fld>
            <a:endParaRPr lang="en-US"/>
          </a:p>
        </p:txBody>
      </p:sp>
    </p:spTree>
    <p:extLst>
      <p:ext uri="{BB962C8B-B14F-4D97-AF65-F5344CB8AC3E}">
        <p14:creationId xmlns:p14="http://schemas.microsoft.com/office/powerpoint/2010/main" xmlns="" val="402403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smtClean="0"/>
          </a:p>
        </p:txBody>
      </p:sp>
      <p:sp>
        <p:nvSpPr>
          <p:cNvPr id="122884" name="Slide Number Placeholder 3"/>
          <p:cNvSpPr>
            <a:spLocks noGrp="1"/>
          </p:cNvSpPr>
          <p:nvPr>
            <p:ph type="sldNum" sz="quarter" idx="5"/>
          </p:nvPr>
        </p:nvSpPr>
        <p:spPr>
          <a:noFill/>
          <a:ln>
            <a:miter lim="800000"/>
            <a:headEnd/>
            <a:tailEnd/>
          </a:ln>
        </p:spPr>
        <p:txBody>
          <a:bodyPr/>
          <a:lstStyle/>
          <a:p>
            <a:fld id="{F064BD2E-C90E-4D66-BF12-879DFB561717}" type="slidenum">
              <a:rPr lang="en-US"/>
              <a:pPr/>
              <a:t>97</a:t>
            </a:fld>
            <a:endParaRPr lang="en-US"/>
          </a:p>
        </p:txBody>
      </p:sp>
    </p:spTree>
    <p:extLst>
      <p:ext uri="{BB962C8B-B14F-4D97-AF65-F5344CB8AC3E}">
        <p14:creationId xmlns:p14="http://schemas.microsoft.com/office/powerpoint/2010/main" xmlns="" val="138048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smtClean="0"/>
          </a:p>
        </p:txBody>
      </p:sp>
      <p:sp>
        <p:nvSpPr>
          <p:cNvPr id="124932" name="Slide Number Placeholder 3"/>
          <p:cNvSpPr>
            <a:spLocks noGrp="1"/>
          </p:cNvSpPr>
          <p:nvPr>
            <p:ph type="sldNum" sz="quarter" idx="5"/>
          </p:nvPr>
        </p:nvSpPr>
        <p:spPr>
          <a:noFill/>
          <a:ln>
            <a:miter lim="800000"/>
            <a:headEnd/>
            <a:tailEnd/>
          </a:ln>
        </p:spPr>
        <p:txBody>
          <a:bodyPr/>
          <a:lstStyle/>
          <a:p>
            <a:fld id="{0C605817-2828-4E52-93FF-BA68EBB7A14F}" type="slidenum">
              <a:rPr lang="en-US"/>
              <a:pPr/>
              <a:t>98</a:t>
            </a:fld>
            <a:endParaRPr lang="en-US"/>
          </a:p>
        </p:txBody>
      </p:sp>
    </p:spTree>
    <p:extLst>
      <p:ext uri="{BB962C8B-B14F-4D97-AF65-F5344CB8AC3E}">
        <p14:creationId xmlns:p14="http://schemas.microsoft.com/office/powerpoint/2010/main" xmlns="" val="188200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smtClean="0"/>
          </a:p>
        </p:txBody>
      </p:sp>
      <p:sp>
        <p:nvSpPr>
          <p:cNvPr id="126980" name="Slide Number Placeholder 3"/>
          <p:cNvSpPr>
            <a:spLocks noGrp="1"/>
          </p:cNvSpPr>
          <p:nvPr>
            <p:ph type="sldNum" sz="quarter" idx="5"/>
          </p:nvPr>
        </p:nvSpPr>
        <p:spPr>
          <a:noFill/>
          <a:ln>
            <a:miter lim="800000"/>
            <a:headEnd/>
            <a:tailEnd/>
          </a:ln>
        </p:spPr>
        <p:txBody>
          <a:bodyPr/>
          <a:lstStyle/>
          <a:p>
            <a:fld id="{BD806A39-0528-4AF3-944F-D90E1BCAB957}" type="slidenum">
              <a:rPr lang="en-US"/>
              <a:pPr/>
              <a:t>99</a:t>
            </a:fld>
            <a:endParaRPr lang="en-US"/>
          </a:p>
        </p:txBody>
      </p:sp>
    </p:spTree>
    <p:extLst>
      <p:ext uri="{BB962C8B-B14F-4D97-AF65-F5344CB8AC3E}">
        <p14:creationId xmlns:p14="http://schemas.microsoft.com/office/powerpoint/2010/main" xmlns="" val="337307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smtClean="0"/>
          </a:p>
        </p:txBody>
      </p:sp>
      <p:sp>
        <p:nvSpPr>
          <p:cNvPr id="135172" name="Slide Number Placeholder 3"/>
          <p:cNvSpPr>
            <a:spLocks noGrp="1"/>
          </p:cNvSpPr>
          <p:nvPr>
            <p:ph type="sldNum" sz="quarter" idx="5"/>
          </p:nvPr>
        </p:nvSpPr>
        <p:spPr>
          <a:noFill/>
          <a:ln>
            <a:miter lim="800000"/>
            <a:headEnd/>
            <a:tailEnd/>
          </a:ln>
        </p:spPr>
        <p:txBody>
          <a:bodyPr/>
          <a:lstStyle/>
          <a:p>
            <a:fld id="{35BFCC43-181C-484C-8517-FDF3C2258961}" type="slidenum">
              <a:rPr lang="en-US"/>
              <a:pPr/>
              <a:t>105</a:t>
            </a:fld>
            <a:endParaRPr lang="en-US"/>
          </a:p>
        </p:txBody>
      </p:sp>
    </p:spTree>
    <p:extLst>
      <p:ext uri="{BB962C8B-B14F-4D97-AF65-F5344CB8AC3E}">
        <p14:creationId xmlns:p14="http://schemas.microsoft.com/office/powerpoint/2010/main" xmlns="" val="696542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smtClean="0"/>
          </a:p>
        </p:txBody>
      </p:sp>
      <p:sp>
        <p:nvSpPr>
          <p:cNvPr id="145412" name="Slide Number Placeholder 3"/>
          <p:cNvSpPr>
            <a:spLocks noGrp="1"/>
          </p:cNvSpPr>
          <p:nvPr>
            <p:ph type="sldNum" sz="quarter" idx="5"/>
          </p:nvPr>
        </p:nvSpPr>
        <p:spPr>
          <a:noFill/>
          <a:ln>
            <a:miter lim="800000"/>
            <a:headEnd/>
            <a:tailEnd/>
          </a:ln>
        </p:spPr>
        <p:txBody>
          <a:bodyPr/>
          <a:lstStyle/>
          <a:p>
            <a:fld id="{D6D22674-840F-473C-A23C-C5A4C930834E}" type="slidenum">
              <a:rPr lang="en-US"/>
              <a:pPr/>
              <a:t>114</a:t>
            </a:fld>
            <a:endParaRPr lang="en-US"/>
          </a:p>
        </p:txBody>
      </p:sp>
    </p:spTree>
    <p:extLst>
      <p:ext uri="{BB962C8B-B14F-4D97-AF65-F5344CB8AC3E}">
        <p14:creationId xmlns:p14="http://schemas.microsoft.com/office/powerpoint/2010/main" xmlns="" val="407152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endParaRPr lang="en-US" smtClean="0"/>
          </a:p>
        </p:txBody>
      </p:sp>
      <p:sp>
        <p:nvSpPr>
          <p:cNvPr id="158724" name="Slide Number Placeholder 3"/>
          <p:cNvSpPr>
            <a:spLocks noGrp="1"/>
          </p:cNvSpPr>
          <p:nvPr>
            <p:ph type="sldNum" sz="quarter" idx="5"/>
          </p:nvPr>
        </p:nvSpPr>
        <p:spPr>
          <a:noFill/>
          <a:ln>
            <a:miter lim="800000"/>
            <a:headEnd/>
            <a:tailEnd/>
          </a:ln>
        </p:spPr>
        <p:txBody>
          <a:bodyPr/>
          <a:lstStyle/>
          <a:p>
            <a:fld id="{FA910EFB-40DD-41B4-959E-98509DE99096}" type="slidenum">
              <a:rPr lang="en-US"/>
              <a:pPr/>
              <a:t>126</a:t>
            </a:fld>
            <a:endParaRPr lang="en-US"/>
          </a:p>
        </p:txBody>
      </p:sp>
    </p:spTree>
    <p:extLst>
      <p:ext uri="{BB962C8B-B14F-4D97-AF65-F5344CB8AC3E}">
        <p14:creationId xmlns:p14="http://schemas.microsoft.com/office/powerpoint/2010/main" xmlns="" val="148076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endParaRPr lang="en-US" smtClean="0"/>
          </a:p>
        </p:txBody>
      </p:sp>
      <p:sp>
        <p:nvSpPr>
          <p:cNvPr id="160772" name="Slide Number Placeholder 3"/>
          <p:cNvSpPr>
            <a:spLocks noGrp="1"/>
          </p:cNvSpPr>
          <p:nvPr>
            <p:ph type="sldNum" sz="quarter" idx="5"/>
          </p:nvPr>
        </p:nvSpPr>
        <p:spPr>
          <a:noFill/>
          <a:ln>
            <a:miter lim="800000"/>
            <a:headEnd/>
            <a:tailEnd/>
          </a:ln>
        </p:spPr>
        <p:txBody>
          <a:bodyPr/>
          <a:lstStyle/>
          <a:p>
            <a:fld id="{7CBF3950-256E-4E42-A4F7-5717A541025A}" type="slidenum">
              <a:rPr lang="en-US"/>
              <a:pPr/>
              <a:t>127</a:t>
            </a:fld>
            <a:endParaRPr lang="en-US"/>
          </a:p>
        </p:txBody>
      </p:sp>
    </p:spTree>
    <p:extLst>
      <p:ext uri="{BB962C8B-B14F-4D97-AF65-F5344CB8AC3E}">
        <p14:creationId xmlns:p14="http://schemas.microsoft.com/office/powerpoint/2010/main" xmlns="" val="3717059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endParaRPr lang="en-US" smtClean="0"/>
          </a:p>
        </p:txBody>
      </p:sp>
      <p:sp>
        <p:nvSpPr>
          <p:cNvPr id="162820" name="Slide Number Placeholder 3"/>
          <p:cNvSpPr>
            <a:spLocks noGrp="1"/>
          </p:cNvSpPr>
          <p:nvPr>
            <p:ph type="sldNum" sz="quarter" idx="5"/>
          </p:nvPr>
        </p:nvSpPr>
        <p:spPr>
          <a:noFill/>
          <a:ln>
            <a:miter lim="800000"/>
            <a:headEnd/>
            <a:tailEnd/>
          </a:ln>
        </p:spPr>
        <p:txBody>
          <a:bodyPr/>
          <a:lstStyle/>
          <a:p>
            <a:fld id="{B8197C72-AF12-43E2-90B3-EEC90A025A35}" type="slidenum">
              <a:rPr lang="en-US"/>
              <a:pPr/>
              <a:t>128</a:t>
            </a:fld>
            <a:endParaRPr lang="en-US"/>
          </a:p>
        </p:txBody>
      </p:sp>
    </p:spTree>
    <p:extLst>
      <p:ext uri="{BB962C8B-B14F-4D97-AF65-F5344CB8AC3E}">
        <p14:creationId xmlns:p14="http://schemas.microsoft.com/office/powerpoint/2010/main" xmlns="" val="349704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fontAlgn="b" hangingPunct="1">
              <a:spcBef>
                <a:spcPct val="0"/>
              </a:spcBef>
            </a:pPr>
            <a:r>
              <a:rPr lang="en-US" smtClean="0">
                <a:solidFill>
                  <a:srgbClr val="000000"/>
                </a:solidFill>
                <a:latin typeface="Franklin Gothic Medium" pitchFamily="34" charset="0"/>
              </a:rPr>
              <a:t>6 Economy (General)</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7 Unemployment-Jobs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8 Federal Budge Deficit-Debt</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9 Taxes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10 Foreign Trade-Trade Deficit</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11 Cost of Living-Inflation</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12 Recession</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13 Other Economic</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14 Crime-Violence</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15 Health Care-Hospitals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16 Drugs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17 Poverty-Hunger-Homelessness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18 Ethical-Moral-Religious Decline</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19 Access to Education</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20 AIDS</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21 Medicare Increases-Senior Citizen Insurance</a:t>
            </a:r>
            <a:endParaRPr lang="en-US" smtClean="0">
              <a:latin typeface="Arial" charset="0"/>
            </a:endParaRPr>
          </a:p>
          <a:p>
            <a:pPr eaLnBrk="1" fontAlgn="b" hangingPunct="1">
              <a:spcBef>
                <a:spcPct val="0"/>
              </a:spcBef>
            </a:pPr>
            <a:r>
              <a:rPr lang="en-US" smtClean="0">
                <a:solidFill>
                  <a:srgbClr val="000000"/>
                </a:solidFill>
                <a:latin typeface="Franklin Gothic Medium" pitchFamily="34" charset="0"/>
              </a:rPr>
              <a:t>22 International Problems-Foreign Affairs</a:t>
            </a:r>
            <a:endParaRPr lang="en-US" smtClean="0">
              <a:latin typeface="Arial" charset="0"/>
            </a:endParaRPr>
          </a:p>
          <a:p>
            <a:endParaRPr lang="en-US" smtClean="0"/>
          </a:p>
        </p:txBody>
      </p:sp>
      <p:sp>
        <p:nvSpPr>
          <p:cNvPr id="53252" name="Slide Number Placeholder 3"/>
          <p:cNvSpPr>
            <a:spLocks noGrp="1"/>
          </p:cNvSpPr>
          <p:nvPr>
            <p:ph type="sldNum" sz="quarter" idx="5"/>
          </p:nvPr>
        </p:nvSpPr>
        <p:spPr>
          <a:noFill/>
          <a:ln>
            <a:miter lim="800000"/>
            <a:headEnd/>
            <a:tailEnd/>
          </a:ln>
        </p:spPr>
        <p:txBody>
          <a:bodyPr/>
          <a:lstStyle/>
          <a:p>
            <a:fld id="{EF2070B9-A80D-46BD-9044-CB4063FD94ED}" type="slidenum">
              <a:rPr lang="en-US"/>
              <a:pPr/>
              <a:t>40</a:t>
            </a:fld>
            <a:endParaRPr lang="en-US"/>
          </a:p>
        </p:txBody>
      </p:sp>
    </p:spTree>
    <p:extLst>
      <p:ext uri="{BB962C8B-B14F-4D97-AF65-F5344CB8AC3E}">
        <p14:creationId xmlns:p14="http://schemas.microsoft.com/office/powerpoint/2010/main" xmlns="" val="152243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endParaRPr lang="en-US" smtClean="0"/>
          </a:p>
        </p:txBody>
      </p:sp>
      <p:sp>
        <p:nvSpPr>
          <p:cNvPr id="164868" name="Slide Number Placeholder 3"/>
          <p:cNvSpPr>
            <a:spLocks noGrp="1"/>
          </p:cNvSpPr>
          <p:nvPr>
            <p:ph type="sldNum" sz="quarter" idx="5"/>
          </p:nvPr>
        </p:nvSpPr>
        <p:spPr>
          <a:noFill/>
          <a:ln>
            <a:miter lim="800000"/>
            <a:headEnd/>
            <a:tailEnd/>
          </a:ln>
        </p:spPr>
        <p:txBody>
          <a:bodyPr/>
          <a:lstStyle/>
          <a:p>
            <a:fld id="{8D0EA8E9-D1E6-4AD1-811B-D8796BCE1B21}" type="slidenum">
              <a:rPr lang="en-US"/>
              <a:pPr/>
              <a:t>129</a:t>
            </a:fld>
            <a:endParaRPr lang="en-US"/>
          </a:p>
        </p:txBody>
      </p:sp>
    </p:spTree>
    <p:extLst>
      <p:ext uri="{BB962C8B-B14F-4D97-AF65-F5344CB8AC3E}">
        <p14:creationId xmlns:p14="http://schemas.microsoft.com/office/powerpoint/2010/main" xmlns="" val="239363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endParaRPr lang="en-US" smtClean="0"/>
          </a:p>
        </p:txBody>
      </p:sp>
      <p:sp>
        <p:nvSpPr>
          <p:cNvPr id="166916" name="Slide Number Placeholder 3"/>
          <p:cNvSpPr>
            <a:spLocks noGrp="1"/>
          </p:cNvSpPr>
          <p:nvPr>
            <p:ph type="sldNum" sz="quarter" idx="5"/>
          </p:nvPr>
        </p:nvSpPr>
        <p:spPr>
          <a:noFill/>
          <a:ln>
            <a:miter lim="800000"/>
            <a:headEnd/>
            <a:tailEnd/>
          </a:ln>
        </p:spPr>
        <p:txBody>
          <a:bodyPr/>
          <a:lstStyle/>
          <a:p>
            <a:fld id="{EC48EE31-7FC6-4FF0-9722-0949ED03BC0A}" type="slidenum">
              <a:rPr lang="en-US"/>
              <a:pPr/>
              <a:t>130</a:t>
            </a:fld>
            <a:endParaRPr lang="en-US"/>
          </a:p>
        </p:txBody>
      </p:sp>
    </p:spTree>
    <p:extLst>
      <p:ext uri="{BB962C8B-B14F-4D97-AF65-F5344CB8AC3E}">
        <p14:creationId xmlns:p14="http://schemas.microsoft.com/office/powerpoint/2010/main" xmlns="" val="307625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endParaRPr lang="en-US" smtClean="0"/>
          </a:p>
        </p:txBody>
      </p:sp>
      <p:sp>
        <p:nvSpPr>
          <p:cNvPr id="168964" name="Slide Number Placeholder 3"/>
          <p:cNvSpPr>
            <a:spLocks noGrp="1"/>
          </p:cNvSpPr>
          <p:nvPr>
            <p:ph type="sldNum" sz="quarter" idx="5"/>
          </p:nvPr>
        </p:nvSpPr>
        <p:spPr>
          <a:noFill/>
          <a:ln>
            <a:miter lim="800000"/>
            <a:headEnd/>
            <a:tailEnd/>
          </a:ln>
        </p:spPr>
        <p:txBody>
          <a:bodyPr/>
          <a:lstStyle/>
          <a:p>
            <a:fld id="{64D7F205-F68B-4C80-8E90-CD272D9EC49B}" type="slidenum">
              <a:rPr lang="en-US"/>
              <a:pPr/>
              <a:t>131</a:t>
            </a:fld>
            <a:endParaRPr lang="en-US"/>
          </a:p>
        </p:txBody>
      </p:sp>
    </p:spTree>
    <p:extLst>
      <p:ext uri="{BB962C8B-B14F-4D97-AF65-F5344CB8AC3E}">
        <p14:creationId xmlns:p14="http://schemas.microsoft.com/office/powerpoint/2010/main" xmlns="" val="20767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endParaRPr lang="en-US" smtClean="0"/>
          </a:p>
        </p:txBody>
      </p:sp>
      <p:sp>
        <p:nvSpPr>
          <p:cNvPr id="171012" name="Slide Number Placeholder 3"/>
          <p:cNvSpPr>
            <a:spLocks noGrp="1"/>
          </p:cNvSpPr>
          <p:nvPr>
            <p:ph type="sldNum" sz="quarter" idx="5"/>
          </p:nvPr>
        </p:nvSpPr>
        <p:spPr>
          <a:noFill/>
          <a:ln>
            <a:miter lim="800000"/>
            <a:headEnd/>
            <a:tailEnd/>
          </a:ln>
        </p:spPr>
        <p:txBody>
          <a:bodyPr/>
          <a:lstStyle/>
          <a:p>
            <a:fld id="{02B26A11-59E1-42FB-A67A-310F173ADB11}" type="slidenum">
              <a:rPr lang="en-US"/>
              <a:pPr/>
              <a:t>132</a:t>
            </a:fld>
            <a:endParaRPr lang="en-US"/>
          </a:p>
        </p:txBody>
      </p:sp>
    </p:spTree>
    <p:extLst>
      <p:ext uri="{BB962C8B-B14F-4D97-AF65-F5344CB8AC3E}">
        <p14:creationId xmlns:p14="http://schemas.microsoft.com/office/powerpoint/2010/main" xmlns="" val="1108109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endParaRPr lang="en-US" smtClean="0"/>
          </a:p>
        </p:txBody>
      </p:sp>
      <p:sp>
        <p:nvSpPr>
          <p:cNvPr id="173060" name="Slide Number Placeholder 3"/>
          <p:cNvSpPr>
            <a:spLocks noGrp="1"/>
          </p:cNvSpPr>
          <p:nvPr>
            <p:ph type="sldNum" sz="quarter" idx="5"/>
          </p:nvPr>
        </p:nvSpPr>
        <p:spPr>
          <a:noFill/>
          <a:ln>
            <a:miter lim="800000"/>
            <a:headEnd/>
            <a:tailEnd/>
          </a:ln>
        </p:spPr>
        <p:txBody>
          <a:bodyPr/>
          <a:lstStyle/>
          <a:p>
            <a:fld id="{4E025525-EED7-4C49-BABB-855140A641A9}" type="slidenum">
              <a:rPr lang="en-US"/>
              <a:pPr/>
              <a:t>133</a:t>
            </a:fld>
            <a:endParaRPr lang="en-US"/>
          </a:p>
        </p:txBody>
      </p:sp>
    </p:spTree>
    <p:extLst>
      <p:ext uri="{BB962C8B-B14F-4D97-AF65-F5344CB8AC3E}">
        <p14:creationId xmlns:p14="http://schemas.microsoft.com/office/powerpoint/2010/main" xmlns="" val="362434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smtClean="0"/>
          </a:p>
        </p:txBody>
      </p:sp>
      <p:sp>
        <p:nvSpPr>
          <p:cNvPr id="175108" name="Slide Number Placeholder 3"/>
          <p:cNvSpPr>
            <a:spLocks noGrp="1"/>
          </p:cNvSpPr>
          <p:nvPr>
            <p:ph type="sldNum" sz="quarter" idx="5"/>
          </p:nvPr>
        </p:nvSpPr>
        <p:spPr>
          <a:noFill/>
          <a:ln>
            <a:miter lim="800000"/>
            <a:headEnd/>
            <a:tailEnd/>
          </a:ln>
        </p:spPr>
        <p:txBody>
          <a:bodyPr/>
          <a:lstStyle/>
          <a:p>
            <a:fld id="{5070CFE5-2DC2-4E32-8920-5D8CE1E5D511}" type="slidenum">
              <a:rPr lang="en-US"/>
              <a:pPr/>
              <a:t>134</a:t>
            </a:fld>
            <a:endParaRPr lang="en-US"/>
          </a:p>
        </p:txBody>
      </p:sp>
    </p:spTree>
    <p:extLst>
      <p:ext uri="{BB962C8B-B14F-4D97-AF65-F5344CB8AC3E}">
        <p14:creationId xmlns:p14="http://schemas.microsoft.com/office/powerpoint/2010/main" xmlns="" val="135505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smtClean="0"/>
          </a:p>
        </p:txBody>
      </p:sp>
      <p:sp>
        <p:nvSpPr>
          <p:cNvPr id="178180" name="Slide Number Placeholder 3"/>
          <p:cNvSpPr>
            <a:spLocks noGrp="1"/>
          </p:cNvSpPr>
          <p:nvPr>
            <p:ph type="sldNum" sz="quarter" idx="5"/>
          </p:nvPr>
        </p:nvSpPr>
        <p:spPr>
          <a:noFill/>
          <a:ln>
            <a:miter lim="800000"/>
            <a:headEnd/>
            <a:tailEnd/>
          </a:ln>
        </p:spPr>
        <p:txBody>
          <a:bodyPr/>
          <a:lstStyle/>
          <a:p>
            <a:fld id="{5A1E2A8F-4BE4-49DC-B707-7949D6A7B45A}" type="slidenum">
              <a:rPr lang="en-US"/>
              <a:pPr/>
              <a:t>136</a:t>
            </a:fld>
            <a:endParaRPr lang="en-US"/>
          </a:p>
        </p:txBody>
      </p:sp>
    </p:spTree>
    <p:extLst>
      <p:ext uri="{BB962C8B-B14F-4D97-AF65-F5344CB8AC3E}">
        <p14:creationId xmlns:p14="http://schemas.microsoft.com/office/powerpoint/2010/main" xmlns="" val="3655241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smtClean="0"/>
          </a:p>
        </p:txBody>
      </p:sp>
      <p:sp>
        <p:nvSpPr>
          <p:cNvPr id="180228" name="Slide Number Placeholder 3"/>
          <p:cNvSpPr>
            <a:spLocks noGrp="1"/>
          </p:cNvSpPr>
          <p:nvPr>
            <p:ph type="sldNum" sz="quarter" idx="5"/>
          </p:nvPr>
        </p:nvSpPr>
        <p:spPr>
          <a:noFill/>
          <a:ln>
            <a:miter lim="800000"/>
            <a:headEnd/>
            <a:tailEnd/>
          </a:ln>
        </p:spPr>
        <p:txBody>
          <a:bodyPr/>
          <a:lstStyle/>
          <a:p>
            <a:fld id="{A1322AFA-8827-44E9-B1DF-13F7458007B8}" type="slidenum">
              <a:rPr lang="en-US"/>
              <a:pPr/>
              <a:t>137</a:t>
            </a:fld>
            <a:endParaRPr lang="en-US"/>
          </a:p>
        </p:txBody>
      </p:sp>
    </p:spTree>
    <p:extLst>
      <p:ext uri="{BB962C8B-B14F-4D97-AF65-F5344CB8AC3E}">
        <p14:creationId xmlns:p14="http://schemas.microsoft.com/office/powerpoint/2010/main" xmlns="" val="3050156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smtClean="0"/>
          </a:p>
        </p:txBody>
      </p:sp>
      <p:sp>
        <p:nvSpPr>
          <p:cNvPr id="182276" name="Slide Number Placeholder 3"/>
          <p:cNvSpPr>
            <a:spLocks noGrp="1"/>
          </p:cNvSpPr>
          <p:nvPr>
            <p:ph type="sldNum" sz="quarter" idx="5"/>
          </p:nvPr>
        </p:nvSpPr>
        <p:spPr>
          <a:noFill/>
          <a:ln>
            <a:miter lim="800000"/>
            <a:headEnd/>
            <a:tailEnd/>
          </a:ln>
        </p:spPr>
        <p:txBody>
          <a:bodyPr/>
          <a:lstStyle/>
          <a:p>
            <a:fld id="{46BC8BE0-1FC6-4E7A-95BE-32832A82E13D}" type="slidenum">
              <a:rPr lang="en-US"/>
              <a:pPr/>
              <a:t>138</a:t>
            </a:fld>
            <a:endParaRPr lang="en-US"/>
          </a:p>
        </p:txBody>
      </p:sp>
    </p:spTree>
    <p:extLst>
      <p:ext uri="{BB962C8B-B14F-4D97-AF65-F5344CB8AC3E}">
        <p14:creationId xmlns:p14="http://schemas.microsoft.com/office/powerpoint/2010/main" xmlns="" val="2051837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US" smtClean="0"/>
          </a:p>
        </p:txBody>
      </p:sp>
      <p:sp>
        <p:nvSpPr>
          <p:cNvPr id="184324" name="Slide Number Placeholder 3"/>
          <p:cNvSpPr>
            <a:spLocks noGrp="1"/>
          </p:cNvSpPr>
          <p:nvPr>
            <p:ph type="sldNum" sz="quarter" idx="5"/>
          </p:nvPr>
        </p:nvSpPr>
        <p:spPr>
          <a:noFill/>
          <a:ln>
            <a:miter lim="800000"/>
            <a:headEnd/>
            <a:tailEnd/>
          </a:ln>
        </p:spPr>
        <p:txBody>
          <a:bodyPr/>
          <a:lstStyle/>
          <a:p>
            <a:fld id="{5D45A77A-DD3D-47C4-84F9-D29DF7C30035}" type="slidenum">
              <a:rPr lang="en-US"/>
              <a:pPr/>
              <a:t>139</a:t>
            </a:fld>
            <a:endParaRPr lang="en-US"/>
          </a:p>
        </p:txBody>
      </p:sp>
    </p:spTree>
    <p:extLst>
      <p:ext uri="{BB962C8B-B14F-4D97-AF65-F5344CB8AC3E}">
        <p14:creationId xmlns:p14="http://schemas.microsoft.com/office/powerpoint/2010/main" xmlns="" val="425821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smtClean="0"/>
          </a:p>
        </p:txBody>
      </p:sp>
      <p:sp>
        <p:nvSpPr>
          <p:cNvPr id="99332" name="Slide Number Placeholder 3"/>
          <p:cNvSpPr>
            <a:spLocks noGrp="1"/>
          </p:cNvSpPr>
          <p:nvPr>
            <p:ph type="sldNum" sz="quarter" idx="5"/>
          </p:nvPr>
        </p:nvSpPr>
        <p:spPr>
          <a:noFill/>
          <a:ln>
            <a:miter lim="800000"/>
            <a:headEnd/>
            <a:tailEnd/>
          </a:ln>
        </p:spPr>
        <p:txBody>
          <a:bodyPr/>
          <a:lstStyle/>
          <a:p>
            <a:fld id="{3CE5208B-DEBE-44FF-8A29-61A9EFDB18A5}" type="slidenum">
              <a:rPr lang="en-US"/>
              <a:pPr/>
              <a:t>83</a:t>
            </a:fld>
            <a:endParaRPr lang="en-US"/>
          </a:p>
        </p:txBody>
      </p:sp>
    </p:spTree>
    <p:extLst>
      <p:ext uri="{BB962C8B-B14F-4D97-AF65-F5344CB8AC3E}">
        <p14:creationId xmlns:p14="http://schemas.microsoft.com/office/powerpoint/2010/main" xmlns="" val="1446055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smtClean="0"/>
          </a:p>
        </p:txBody>
      </p:sp>
      <p:sp>
        <p:nvSpPr>
          <p:cNvPr id="186372" name="Slide Number Placeholder 3"/>
          <p:cNvSpPr>
            <a:spLocks noGrp="1"/>
          </p:cNvSpPr>
          <p:nvPr>
            <p:ph type="sldNum" sz="quarter" idx="5"/>
          </p:nvPr>
        </p:nvSpPr>
        <p:spPr>
          <a:noFill/>
          <a:ln>
            <a:miter lim="800000"/>
            <a:headEnd/>
            <a:tailEnd/>
          </a:ln>
        </p:spPr>
        <p:txBody>
          <a:bodyPr/>
          <a:lstStyle/>
          <a:p>
            <a:fld id="{A03F3834-7B7B-4CBC-94BB-1942BFCD3B1F}" type="slidenum">
              <a:rPr lang="en-US"/>
              <a:pPr/>
              <a:t>140</a:t>
            </a:fld>
            <a:endParaRPr lang="en-US"/>
          </a:p>
        </p:txBody>
      </p:sp>
    </p:spTree>
    <p:extLst>
      <p:ext uri="{BB962C8B-B14F-4D97-AF65-F5344CB8AC3E}">
        <p14:creationId xmlns:p14="http://schemas.microsoft.com/office/powerpoint/2010/main" xmlns="" val="3990337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smtClean="0"/>
          </a:p>
        </p:txBody>
      </p:sp>
      <p:sp>
        <p:nvSpPr>
          <p:cNvPr id="188420" name="Slide Number Placeholder 3"/>
          <p:cNvSpPr>
            <a:spLocks noGrp="1"/>
          </p:cNvSpPr>
          <p:nvPr>
            <p:ph type="sldNum" sz="quarter" idx="5"/>
          </p:nvPr>
        </p:nvSpPr>
        <p:spPr>
          <a:noFill/>
          <a:ln>
            <a:miter lim="800000"/>
            <a:headEnd/>
            <a:tailEnd/>
          </a:ln>
        </p:spPr>
        <p:txBody>
          <a:bodyPr/>
          <a:lstStyle/>
          <a:p>
            <a:fld id="{35A6D474-C17A-49E4-B6DE-0404AFB298D2}" type="slidenum">
              <a:rPr lang="en-US"/>
              <a:pPr/>
              <a:t>141</a:t>
            </a:fld>
            <a:endParaRPr lang="en-US"/>
          </a:p>
        </p:txBody>
      </p:sp>
    </p:spTree>
    <p:extLst>
      <p:ext uri="{BB962C8B-B14F-4D97-AF65-F5344CB8AC3E}">
        <p14:creationId xmlns:p14="http://schemas.microsoft.com/office/powerpoint/2010/main" xmlns="" val="90128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endParaRPr lang="en-US" smtClean="0"/>
          </a:p>
        </p:txBody>
      </p:sp>
      <p:sp>
        <p:nvSpPr>
          <p:cNvPr id="190468" name="Slide Number Placeholder 3"/>
          <p:cNvSpPr>
            <a:spLocks noGrp="1"/>
          </p:cNvSpPr>
          <p:nvPr>
            <p:ph type="sldNum" sz="quarter" idx="5"/>
          </p:nvPr>
        </p:nvSpPr>
        <p:spPr>
          <a:noFill/>
          <a:ln>
            <a:miter lim="800000"/>
            <a:headEnd/>
            <a:tailEnd/>
          </a:ln>
        </p:spPr>
        <p:txBody>
          <a:bodyPr/>
          <a:lstStyle/>
          <a:p>
            <a:fld id="{80C797B1-F921-492B-AA04-AE6798BDB471}" type="slidenum">
              <a:rPr lang="en-US"/>
              <a:pPr/>
              <a:t>142</a:t>
            </a:fld>
            <a:endParaRPr lang="en-US"/>
          </a:p>
        </p:txBody>
      </p:sp>
    </p:spTree>
    <p:extLst>
      <p:ext uri="{BB962C8B-B14F-4D97-AF65-F5344CB8AC3E}">
        <p14:creationId xmlns:p14="http://schemas.microsoft.com/office/powerpoint/2010/main" xmlns="" val="984781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smtClean="0"/>
          </a:p>
        </p:txBody>
      </p:sp>
      <p:sp>
        <p:nvSpPr>
          <p:cNvPr id="200708" name="Slide Number Placeholder 3"/>
          <p:cNvSpPr>
            <a:spLocks noGrp="1"/>
          </p:cNvSpPr>
          <p:nvPr>
            <p:ph type="sldNum" sz="quarter" idx="5"/>
          </p:nvPr>
        </p:nvSpPr>
        <p:spPr>
          <a:noFill/>
          <a:ln>
            <a:miter lim="800000"/>
            <a:headEnd/>
            <a:tailEnd/>
          </a:ln>
        </p:spPr>
        <p:txBody>
          <a:bodyPr/>
          <a:lstStyle/>
          <a:p>
            <a:fld id="{AA67B1AA-1739-4329-8DDE-42DC87C2584D}" type="slidenum">
              <a:rPr lang="en-US"/>
              <a:pPr/>
              <a:t>151</a:t>
            </a:fld>
            <a:endParaRPr lang="en-US"/>
          </a:p>
        </p:txBody>
      </p:sp>
    </p:spTree>
    <p:extLst>
      <p:ext uri="{BB962C8B-B14F-4D97-AF65-F5344CB8AC3E}">
        <p14:creationId xmlns:p14="http://schemas.microsoft.com/office/powerpoint/2010/main" xmlns="" val="213533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p:spPr>
        <p:txBody>
          <a:bodyPr/>
          <a:lstStyle/>
          <a:p>
            <a:endParaRPr lang="en-US" smtClean="0"/>
          </a:p>
        </p:txBody>
      </p:sp>
      <p:sp>
        <p:nvSpPr>
          <p:cNvPr id="218116" name="Slide Number Placeholder 3"/>
          <p:cNvSpPr>
            <a:spLocks noGrp="1"/>
          </p:cNvSpPr>
          <p:nvPr>
            <p:ph type="sldNum" sz="quarter" idx="5"/>
          </p:nvPr>
        </p:nvSpPr>
        <p:spPr>
          <a:noFill/>
          <a:ln>
            <a:miter lim="800000"/>
            <a:headEnd/>
            <a:tailEnd/>
          </a:ln>
        </p:spPr>
        <p:txBody>
          <a:bodyPr/>
          <a:lstStyle/>
          <a:p>
            <a:fld id="{A7D17774-D1A5-4312-851E-5CE84B9124D4}" type="slidenum">
              <a:rPr lang="en-US"/>
              <a:pPr/>
              <a:t>167</a:t>
            </a:fld>
            <a:endParaRPr lang="en-US"/>
          </a:p>
        </p:txBody>
      </p:sp>
    </p:spTree>
    <p:extLst>
      <p:ext uri="{BB962C8B-B14F-4D97-AF65-F5344CB8AC3E}">
        <p14:creationId xmlns:p14="http://schemas.microsoft.com/office/powerpoint/2010/main" xmlns="" val="2903834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p:spPr>
        <p:txBody>
          <a:bodyPr/>
          <a:lstStyle/>
          <a:p>
            <a:endParaRPr lang="en-US" smtClean="0"/>
          </a:p>
        </p:txBody>
      </p:sp>
      <p:sp>
        <p:nvSpPr>
          <p:cNvPr id="226308" name="Slide Number Placeholder 3"/>
          <p:cNvSpPr>
            <a:spLocks noGrp="1"/>
          </p:cNvSpPr>
          <p:nvPr>
            <p:ph type="sldNum" sz="quarter" idx="5"/>
          </p:nvPr>
        </p:nvSpPr>
        <p:spPr>
          <a:noFill/>
          <a:ln>
            <a:miter lim="800000"/>
            <a:headEnd/>
            <a:tailEnd/>
          </a:ln>
        </p:spPr>
        <p:txBody>
          <a:bodyPr/>
          <a:lstStyle/>
          <a:p>
            <a:fld id="{3EBCF9D4-2DB0-4873-82F6-C8C7C98E4DC7}" type="slidenum">
              <a:rPr lang="en-US"/>
              <a:pPr/>
              <a:t>174</a:t>
            </a:fld>
            <a:endParaRPr lang="en-US"/>
          </a:p>
        </p:txBody>
      </p:sp>
    </p:spTree>
    <p:extLst>
      <p:ext uri="{BB962C8B-B14F-4D97-AF65-F5344CB8AC3E}">
        <p14:creationId xmlns:p14="http://schemas.microsoft.com/office/powerpoint/2010/main" xmlns="" val="1954914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p:spPr>
        <p:txBody>
          <a:bodyPr/>
          <a:lstStyle/>
          <a:p>
            <a:endParaRPr lang="en-US" smtClean="0"/>
          </a:p>
        </p:txBody>
      </p:sp>
      <p:sp>
        <p:nvSpPr>
          <p:cNvPr id="239620" name="Slide Number Placeholder 3"/>
          <p:cNvSpPr>
            <a:spLocks noGrp="1"/>
          </p:cNvSpPr>
          <p:nvPr>
            <p:ph type="sldNum" sz="quarter" idx="5"/>
          </p:nvPr>
        </p:nvSpPr>
        <p:spPr>
          <a:noFill/>
          <a:ln>
            <a:miter lim="800000"/>
            <a:headEnd/>
            <a:tailEnd/>
          </a:ln>
        </p:spPr>
        <p:txBody>
          <a:bodyPr/>
          <a:lstStyle/>
          <a:p>
            <a:fld id="{943933EC-1EE7-4E91-83CE-E98AEB20A054}" type="slidenum">
              <a:rPr lang="en-US"/>
              <a:pPr/>
              <a:t>186</a:t>
            </a:fld>
            <a:endParaRPr lang="en-US"/>
          </a:p>
        </p:txBody>
      </p:sp>
    </p:spTree>
    <p:extLst>
      <p:ext uri="{BB962C8B-B14F-4D97-AF65-F5344CB8AC3E}">
        <p14:creationId xmlns:p14="http://schemas.microsoft.com/office/powerpoint/2010/main" xmlns="" val="490575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p:spPr>
        <p:txBody>
          <a:bodyPr/>
          <a:lstStyle/>
          <a:p>
            <a:endParaRPr lang="en-US" smtClean="0"/>
          </a:p>
        </p:txBody>
      </p:sp>
      <p:sp>
        <p:nvSpPr>
          <p:cNvPr id="253956" name="Slide Number Placeholder 3"/>
          <p:cNvSpPr>
            <a:spLocks noGrp="1"/>
          </p:cNvSpPr>
          <p:nvPr>
            <p:ph type="sldNum" sz="quarter" idx="5"/>
          </p:nvPr>
        </p:nvSpPr>
        <p:spPr>
          <a:noFill/>
          <a:ln>
            <a:miter lim="800000"/>
            <a:headEnd/>
            <a:tailEnd/>
          </a:ln>
        </p:spPr>
        <p:txBody>
          <a:bodyPr/>
          <a:lstStyle/>
          <a:p>
            <a:fld id="{A56FC3CB-B9D3-4F39-9A92-5CC0B2A541AE}" type="slidenum">
              <a:rPr lang="en-US"/>
              <a:pPr/>
              <a:t>199</a:t>
            </a:fld>
            <a:endParaRPr lang="en-US"/>
          </a:p>
        </p:txBody>
      </p:sp>
    </p:spTree>
    <p:extLst>
      <p:ext uri="{BB962C8B-B14F-4D97-AF65-F5344CB8AC3E}">
        <p14:creationId xmlns:p14="http://schemas.microsoft.com/office/powerpoint/2010/main" xmlns="" val="182305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p:spPr>
        <p:txBody>
          <a:bodyPr/>
          <a:lstStyle/>
          <a:p>
            <a:r>
              <a:rPr lang="en-US" smtClean="0"/>
              <a:t>Replication.</a:t>
            </a:r>
          </a:p>
          <a:p>
            <a:r>
              <a:rPr lang="en-US" smtClean="0"/>
              <a:t>Meaning.</a:t>
            </a:r>
          </a:p>
          <a:p>
            <a:r>
              <a:rPr lang="en-US" smtClean="0"/>
              <a:t>Cumulation of knowledge.</a:t>
            </a:r>
          </a:p>
        </p:txBody>
      </p:sp>
      <p:sp>
        <p:nvSpPr>
          <p:cNvPr id="278532" name="Slide Number Placeholder 3"/>
          <p:cNvSpPr>
            <a:spLocks noGrp="1"/>
          </p:cNvSpPr>
          <p:nvPr>
            <p:ph type="sldNum" sz="quarter" idx="5"/>
          </p:nvPr>
        </p:nvSpPr>
        <p:spPr>
          <a:noFill/>
          <a:ln>
            <a:miter lim="800000"/>
            <a:headEnd/>
            <a:tailEnd/>
          </a:ln>
        </p:spPr>
        <p:txBody>
          <a:bodyPr/>
          <a:lstStyle/>
          <a:p>
            <a:fld id="{2927F857-C78B-473A-A21E-AD1D31EC2AE8}" type="slidenum">
              <a:rPr lang="en-US"/>
              <a:pPr/>
              <a:t>217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miter lim="800000"/>
            <a:headEnd/>
            <a:tailEnd/>
          </a:ln>
        </p:spPr>
        <p:txBody>
          <a:bodyPr/>
          <a:lstStyle/>
          <a:p>
            <a:fld id="{0B025D4F-7DD1-4CEE-9782-BA75DDB61FAF}" type="slidenum">
              <a:rPr lang="en-US"/>
              <a:pPr/>
              <a:t>224</a:t>
            </a:fld>
            <a:endParaRPr 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p:spPr>
        <p:txBody>
          <a:bodyPr/>
          <a:lstStyle/>
          <a:p>
            <a:r>
              <a:rPr lang="en-US" sz="1000" smtClean="0"/>
              <a:t>There are two starting points that collectively form a foundation for the conference. One is the literature on coding that formed at the intersection of social psychology and the field of survey research. Another is the literature on conceptualization and measurement more generally. In political science, the well-known recent example of this kind of work is that of Henry Brady and David Collier. Each of the main social sciences has their own version of this kind of contribution. While there are overlaps between the two types of literatures, they are not as deep or pervasive as you might expect. More importantly, whatever these links, they have not yet become a part of the normal routine of the leading academic surveys.</a:t>
            </a:r>
          </a:p>
          <a:p>
            <a:r>
              <a:rPr lang="en-US" sz="1000" smtClean="0"/>
              <a:t>What constitutes a good coding scheme depends on how the code will be used. Specifically, it depends on the conceptual orientation of the theoretical framework that motivates the analysis. In some cases, a theoretical framework may yield a single optimal coding scheme. In other cases, a framework may imply distinct schemes for different levels of analysis. When there are competing theoretical frameworks, different groups can see distinct coding schemes as optimal. We think that the emergence of competing frameworks is a likely consequence of brining the political knowledge questions to light. Gibson and Caldeira, for example, argue for a more lax coding scheme than ANES has traditionally used. Others disagree. We can see value in providing the data in multiple formats (“strict” versus “relaxed”), complete with the coding algorithms underlying the formats so that scholars may choose the scheme that is most appropriate for their inquiry. Moreover, theoretical frameworks can evolve, which can lead to a change in scholarly ideas of which coding schemes are optimal.</a:t>
            </a:r>
          </a:p>
          <a:p>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smtClean="0"/>
          </a:p>
        </p:txBody>
      </p:sp>
      <p:sp>
        <p:nvSpPr>
          <p:cNvPr id="101380" name="Slide Number Placeholder 3"/>
          <p:cNvSpPr>
            <a:spLocks noGrp="1"/>
          </p:cNvSpPr>
          <p:nvPr>
            <p:ph type="sldNum" sz="quarter" idx="5"/>
          </p:nvPr>
        </p:nvSpPr>
        <p:spPr>
          <a:noFill/>
          <a:ln>
            <a:miter lim="800000"/>
            <a:headEnd/>
            <a:tailEnd/>
          </a:ln>
        </p:spPr>
        <p:txBody>
          <a:bodyPr/>
          <a:lstStyle/>
          <a:p>
            <a:fld id="{50DD65C0-2DD2-4E17-B3C8-AC9877254A52}" type="slidenum">
              <a:rPr lang="en-US"/>
              <a:pPr/>
              <a:t>84</a:t>
            </a:fld>
            <a:endParaRPr lang="en-US"/>
          </a:p>
        </p:txBody>
      </p:sp>
    </p:spTree>
    <p:extLst>
      <p:ext uri="{BB962C8B-B14F-4D97-AF65-F5344CB8AC3E}">
        <p14:creationId xmlns:p14="http://schemas.microsoft.com/office/powerpoint/2010/main" xmlns="" val="4136662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miter lim="800000"/>
            <a:headEnd/>
            <a:tailEnd/>
          </a:ln>
        </p:spPr>
        <p:txBody>
          <a:bodyPr/>
          <a:lstStyle/>
          <a:p>
            <a:fld id="{16978416-1E16-481A-B45B-622F1E3E1F6E}" type="slidenum">
              <a:rPr lang="en-US"/>
              <a:pPr/>
              <a:t>225</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miter lim="800000"/>
            <a:headEnd/>
            <a:tailEnd/>
          </a:ln>
        </p:spPr>
        <p:txBody>
          <a:bodyPr/>
          <a:lstStyle/>
          <a:p>
            <a:fld id="{6CA52805-D136-4000-83EF-ACE1CA2D3857}" type="slidenum">
              <a:rPr lang="en-US"/>
              <a:pPr/>
              <a:t>229</a:t>
            </a:fld>
            <a:endParaRPr lang="en-US"/>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miter lim="800000"/>
            <a:headEnd/>
            <a:tailEnd/>
          </a:ln>
        </p:spPr>
        <p:txBody>
          <a:bodyPr/>
          <a:lstStyle/>
          <a:p>
            <a:fld id="{FA6B8173-B995-4F6D-9370-CF5673AB7AA5}" type="slidenum">
              <a:rPr lang="en-US"/>
              <a:pPr/>
              <a:t>230</a:t>
            </a:fld>
            <a:endParaRPr lang="en-US"/>
          </a:p>
        </p:txBody>
      </p:sp>
      <p:sp>
        <p:nvSpPr>
          <p:cNvPr id="315395" name="Rectangle 2"/>
          <p:cNvSpPr>
            <a:spLocks noGrp="1" noRot="1" noChangeAspect="1" noChangeArrowheads="1" noTextEdit="1"/>
          </p:cNvSpPr>
          <p:nvPr>
            <p:ph type="sldImg"/>
          </p:nvPr>
        </p:nvSpPr>
        <p:spPr>
          <a:solidFill>
            <a:srgbClr val="FFFFFF"/>
          </a:solidFill>
          <a:ln/>
        </p:spPr>
      </p:sp>
      <p:sp>
        <p:nvSpPr>
          <p:cNvPr id="315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In sum, if we believe that the scientific credibility of survey based research depends on transparency and replicability of analysis, then it is imperative that data be manufactured and distributed in ways that facilitate transparency and replicability.</a:t>
            </a:r>
          </a:p>
          <a:p>
            <a:pPr eaLnBrk="1" hangingPunct="1"/>
            <a:endParaRPr lang="en-US" smtClean="0"/>
          </a:p>
          <a:p>
            <a:pPr eaLnBrk="1" hangingPunct="1"/>
            <a:r>
              <a:rPr lang="en-US" smtClean="0"/>
              <a:t>It is our belief that the kinds of practices needed to help survey producers and analysts make more effective decisions about how to code open-ended data and interpret the resulting variables are not what they could be. This conference should identify ways to improve practice (and data quality) in ways need not require extra resources to implement. Doing so should give a wide range of scholars the direction and motivation needed to increase documentation of past coding schemes and engage in more systematic thinking about how best to develop future coding algorithms.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smtClean="0"/>
          </a:p>
        </p:txBody>
      </p:sp>
      <p:sp>
        <p:nvSpPr>
          <p:cNvPr id="103428" name="Slide Number Placeholder 3"/>
          <p:cNvSpPr>
            <a:spLocks noGrp="1"/>
          </p:cNvSpPr>
          <p:nvPr>
            <p:ph type="sldNum" sz="quarter" idx="5"/>
          </p:nvPr>
        </p:nvSpPr>
        <p:spPr>
          <a:noFill/>
          <a:ln>
            <a:miter lim="800000"/>
            <a:headEnd/>
            <a:tailEnd/>
          </a:ln>
        </p:spPr>
        <p:txBody>
          <a:bodyPr/>
          <a:lstStyle/>
          <a:p>
            <a:fld id="{FCB48DBB-406F-4AC0-840C-40F98FCA38EB}" type="slidenum">
              <a:rPr lang="en-US"/>
              <a:pPr/>
              <a:t>85</a:t>
            </a:fld>
            <a:endParaRPr lang="en-US"/>
          </a:p>
        </p:txBody>
      </p:sp>
    </p:spTree>
    <p:extLst>
      <p:ext uri="{BB962C8B-B14F-4D97-AF65-F5344CB8AC3E}">
        <p14:creationId xmlns:p14="http://schemas.microsoft.com/office/powerpoint/2010/main" xmlns="" val="398647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smtClean="0"/>
          </a:p>
        </p:txBody>
      </p:sp>
      <p:sp>
        <p:nvSpPr>
          <p:cNvPr id="105476" name="Slide Number Placeholder 3"/>
          <p:cNvSpPr>
            <a:spLocks noGrp="1"/>
          </p:cNvSpPr>
          <p:nvPr>
            <p:ph type="sldNum" sz="quarter" idx="5"/>
          </p:nvPr>
        </p:nvSpPr>
        <p:spPr>
          <a:noFill/>
          <a:ln>
            <a:miter lim="800000"/>
            <a:headEnd/>
            <a:tailEnd/>
          </a:ln>
        </p:spPr>
        <p:txBody>
          <a:bodyPr/>
          <a:lstStyle/>
          <a:p>
            <a:fld id="{D01C0EEA-22CF-46A9-AC50-DA9F403D0CAB}" type="slidenum">
              <a:rPr lang="en-US"/>
              <a:pPr/>
              <a:t>86</a:t>
            </a:fld>
            <a:endParaRPr lang="en-US"/>
          </a:p>
        </p:txBody>
      </p:sp>
    </p:spTree>
    <p:extLst>
      <p:ext uri="{BB962C8B-B14F-4D97-AF65-F5344CB8AC3E}">
        <p14:creationId xmlns:p14="http://schemas.microsoft.com/office/powerpoint/2010/main" xmlns="" val="427937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smtClean="0"/>
          </a:p>
        </p:txBody>
      </p:sp>
      <p:sp>
        <p:nvSpPr>
          <p:cNvPr id="107524" name="Slide Number Placeholder 3"/>
          <p:cNvSpPr>
            <a:spLocks noGrp="1"/>
          </p:cNvSpPr>
          <p:nvPr>
            <p:ph type="sldNum" sz="quarter" idx="5"/>
          </p:nvPr>
        </p:nvSpPr>
        <p:spPr>
          <a:noFill/>
          <a:ln>
            <a:miter lim="800000"/>
            <a:headEnd/>
            <a:tailEnd/>
          </a:ln>
        </p:spPr>
        <p:txBody>
          <a:bodyPr/>
          <a:lstStyle/>
          <a:p>
            <a:fld id="{2E71C047-0C5B-4064-8147-19039B1A7D9B}" type="slidenum">
              <a:rPr lang="en-US"/>
              <a:pPr/>
              <a:t>87</a:t>
            </a:fld>
            <a:endParaRPr lang="en-US"/>
          </a:p>
        </p:txBody>
      </p:sp>
    </p:spTree>
    <p:extLst>
      <p:ext uri="{BB962C8B-B14F-4D97-AF65-F5344CB8AC3E}">
        <p14:creationId xmlns:p14="http://schemas.microsoft.com/office/powerpoint/2010/main" xmlns="" val="369463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smtClean="0"/>
          </a:p>
        </p:txBody>
      </p:sp>
      <p:sp>
        <p:nvSpPr>
          <p:cNvPr id="109572" name="Slide Number Placeholder 3"/>
          <p:cNvSpPr>
            <a:spLocks noGrp="1"/>
          </p:cNvSpPr>
          <p:nvPr>
            <p:ph type="sldNum" sz="quarter" idx="5"/>
          </p:nvPr>
        </p:nvSpPr>
        <p:spPr>
          <a:noFill/>
          <a:ln>
            <a:miter lim="800000"/>
            <a:headEnd/>
            <a:tailEnd/>
          </a:ln>
        </p:spPr>
        <p:txBody>
          <a:bodyPr/>
          <a:lstStyle/>
          <a:p>
            <a:fld id="{24C10D40-8CEA-4AB0-8DFB-96152E9EA11C}" type="slidenum">
              <a:rPr lang="en-US"/>
              <a:pPr/>
              <a:t>88</a:t>
            </a:fld>
            <a:endParaRPr lang="en-US"/>
          </a:p>
        </p:txBody>
      </p:sp>
    </p:spTree>
    <p:extLst>
      <p:ext uri="{BB962C8B-B14F-4D97-AF65-F5344CB8AC3E}">
        <p14:creationId xmlns:p14="http://schemas.microsoft.com/office/powerpoint/2010/main" xmlns="" val="90830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smtClean="0"/>
          </a:p>
        </p:txBody>
      </p:sp>
      <p:sp>
        <p:nvSpPr>
          <p:cNvPr id="111620" name="Slide Number Placeholder 3"/>
          <p:cNvSpPr>
            <a:spLocks noGrp="1"/>
          </p:cNvSpPr>
          <p:nvPr>
            <p:ph type="sldNum" sz="quarter" idx="5"/>
          </p:nvPr>
        </p:nvSpPr>
        <p:spPr>
          <a:noFill/>
          <a:ln>
            <a:miter lim="800000"/>
            <a:headEnd/>
            <a:tailEnd/>
          </a:ln>
        </p:spPr>
        <p:txBody>
          <a:bodyPr/>
          <a:lstStyle/>
          <a:p>
            <a:fld id="{F47C43C5-57E3-481B-9A19-3AFFC53CC9E0}" type="slidenum">
              <a:rPr lang="en-US"/>
              <a:pPr/>
              <a:t>89</a:t>
            </a:fld>
            <a:endParaRPr lang="en-US"/>
          </a:p>
        </p:txBody>
      </p:sp>
    </p:spTree>
    <p:extLst>
      <p:ext uri="{BB962C8B-B14F-4D97-AF65-F5344CB8AC3E}">
        <p14:creationId xmlns:p14="http://schemas.microsoft.com/office/powerpoint/2010/main" xmlns="" val="386647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EFC2C037-A6DF-494E-AA84-4776BBB31805}" type="slidenum">
              <a:rPr lang="en-US"/>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5112CBAC-F741-4225-9B63-DB11785DEB03}" type="slidenum">
              <a:rPr lang="en-US"/>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fld id="{8F91851C-E0EB-4AC2-AE26-427A126DA9AC}" type="slidenum">
              <a:rPr lang="en-US"/>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F4001EBD-079F-4310-9993-7ADF615C2B95}" type="slidenum">
              <a:rPr lang="en-US"/>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90D8E0BD-A0DD-4FAC-AD60-F4CA1B6C62FC}" type="slidenum">
              <a:rPr lang="en-US"/>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095DFD07-4DC2-472F-9E5D-3997060582DE}" type="slidenum">
              <a:rPr lang="en-US"/>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3C987743-96FA-4441-8B77-8137A0DA8077}" type="slidenum">
              <a:rPr lang="en-US"/>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E8BDC97F-1BBE-4E27-AB4E-ECACDE05A3F5}" type="slidenum">
              <a:rPr lang="en-US"/>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138B2579-5E25-4940-9713-8B454FB32685}" type="slidenum">
              <a:rPr lang="en-US"/>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568A9AB2-9396-482E-9492-0F1639D8948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E92019-2E02-48A5-9861-65496BB4AFBF}"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latin typeface="Tahoma" charset="0"/>
                <a:ea typeface="ＭＳ Ｐゴシック" charset="-128"/>
              </a:defRPr>
            </a:lvl1pPr>
          </a:lstStyle>
          <a:p>
            <a:pPr>
              <a:defRPr/>
            </a:pPr>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tx2"/>
                </a:solidFill>
                <a:latin typeface="Tahoma"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defRPr>
            </a:lvl1pPr>
          </a:lstStyle>
          <a:p>
            <a:fld id="{ABA05084-D57D-4221-A473-D50ABBDEF9ED}" type="slidenum">
              <a:rPr lang="en-US"/>
              <a:pPr/>
              <a:t>‹#›</a:t>
            </a:fld>
            <a:endParaRPr lang="en-US"/>
          </a:p>
        </p:txBody>
      </p:sp>
      <p:sp>
        <p:nvSpPr>
          <p:cNvPr id="1033" name="AutoShape 10" descr="data:image/jpeg;base64,/9j/4AAQSkZJRgABAQAAAQABAAD/2wCEAAkGBhQQERUUExMVFRUVGBgaGRgYGRodHBsXGhgYHRocGx8iHCYeHCAjGxoeHy8kIycqLSwsHB8xNTAqNSYrLCkBCQoKDgwOGg8PGi0lHiUsLCwwKTIuLC4tMC4yLCw0KiwqKiwpMCwsLCwqLy8yKSwqLy0pLCksNC8vLCwsLCwsLP/AABEIAOEA4QMBIgACEQEDEQH/xAAbAAACAwEBAQAAAAAAAAAAAAAABgQFBwMCAf/EAEoQAAIBAgQEBAMEBwUFBQkAAAECAwQRAAUSIQYTMUEiMlFhFHGBByNCUhUzYnKRobFTgpKywRYkQ6LCNGOz0dIlRHODk6Ph8PH/xAAaAQACAwEBAAAAAAAAAAAAAAAAAwECBAUG/8QANhEAAQMDAQUHBAEDBAMAAAAAAQACEQMhMUEEElFh8BMiMnGBkaFCsdHhwRSC8SNSYrJykqL/2gAMAwEAAhEDEQA/ANxwYMGBCMGDBgQjBgwYEIwYMGBCMGI9dmMcCF5ZEjQfiYgD+ff2wk132tRs/Loaeark/ZUhfn0Lf8oHvirnhuU+ls1Wt4G+unvhP2Pha3XGb6s6rCwaanolAuyqVLhSL3PmI233ZcUNBkdDWNIJsxrKySIMxVVc6lXqUuH1C+wsR/DCzU4D3stjdgEEufj/AGgu/XytUqeJqWPZ6qBT6GVAf4XviE/2gZeDb4uH6Nf+mM94ayugqYZniyqokaG9g0ps5vst9ajVbcqFNvc2vNyfLRJRSTfoOPmrsqk219bkK/j8Pp+LsfSO0ceHynHYqLZDt6xAywZ9SnRftBy8/wDvcX8bf6YmU/FVJJ5KqnY+glS/8L3xn36O/wDZ5nfI4+aPwr4fDbzlP1gAP4dz32G+OFfklEmXiqnymeNzsVR2AHoxu90Qn8y3B2t0JO0dy+Uf0dA2BdmMsN/cLW0cEXBBHqMesYm2T5fDTx1MVZW0TS30qVYm4tfTpVdQFx4tVvrthgp483p0WWnq4K6FraNdgWv03NjftbWTftiRV5e10p+wAYfy7wLfm4+VpmDGf032r8lhHmFLNSt+axZD6noDb93Vh0yzOIapNcEqSL6qb29iOoPscMa9rsLHV2arSu8W45HuLKZgwYMWWdGDBgwIRgwYMCEYMGDAhGDBgwIRgwYMCEYMGDAhGDBin4n4rgy+LmTNub6EHmc+gH9SdhiCQBJV2Mc9wa0SSrSeoWNSzsFVRcsxAAHqSdhhBzH7SJaqQwZVAZ37zMLRr7i9v4sQPQNilzSGpzCF63MS1PRRjXHTKbNJ2S9+mokDUwvvsFBvju4jrsrVkZMrpUkP7ZkKiwNwVJ8Vx+IsR7boc8mw/f6XXo7JTp95/eMxxaDwtdx5C3EquzfLIaaoi/S009dUybiGHypc2A3ZSdR6BdPQ7erJULV0lUpD01Blwtcfdbgbm4IvzGO2xIHuRv7yujmqI4kpIFghjAC1dTGGma3444zuCTvqc232GLD9A0VG4kqGeoqCLh5Q80lh1KoqnSoPdV223wBuo6/KvUrgw11zBERPs3wt+TxCWssoKf4t6mlp6zMHe9nl0pDdrhjrdV1bbDY2H0tf5dkFahcxJQ0IksW5UbSPt0v5U29hbc+uJGfcZf7i9VQvFKIvOGDXAuAfDdSpAN7NbYY9ZPmk5r2gMoqIHp1mD6FUxlmsqkrsQwuRffb2JMgAGEp9Sq5pdAEWvJNotHh14BexwlUP+tzKqJ/7oRRD+SH+uPo4DT8VXXt86l/9LYqeHMlhlqsxgmjWQRyoVL7sqSJqAVj4lAttYi2LL7P66RkqIJXaQ0tRJErtuzILadR7kf8Aliwg5CVUNRgJa7EHAFiLRC5f7LU2ootfVK4vcLWNqFtzcXPQDfHdeEZQLw5lV7/2hjmX/mTcfXEakt+m6pjbwUsQ+hYk/wBMcfs3p40yszMijnGaR7CxK63AFxvYKNvS+IETEcVZ5eGb29PhsQD4gTr5LrmmQV8icuVqOtjBDaZo2ia46WKFlB7dO5HfC7xJlMM3K+Loqih5O3MpgssQS5NiUHh8W4Om/XE/NM2qKKjo5Imkd0iWapV2L6o/ug4OrUQdT3BBFgr4b588OunESCVahSwIaxCAA67EWK2ZR1Buw9dogGyuKlWlDgBF7ju4zbw45FKFbU1dTJEKOSCvorLzEkMWrYAMJSRe7eYEKN+o23parJ6Nq9oKGWegrFLAAgiJmG+keIsNQ3HVSO24u4/oygzGSQx3iqYmZWeK8UqODY3I8L7/ALwxFqcvqKR+ZPTx5ggt9+kaLVIB0uPx27FCG74gtm56/kJlOuG90WMYxPn9LvglQ6Xj+poHEOawkAmy1MYure5A2Pr4bEflw/UVdHOgkidXRtwym4OM2yWAQU1VUfEfpGjK+KBrmRQrbatZ8JVCSRYXtcdBitySmljjNdk5cxamEtHIdRBX0sfF4SCLHVY9TuMDXkZv9/2orbLTqSW90i04aTwg3afhbFgwv8I8aw5il08Eq+eJvMvv+0t+/wDGx2wwYeCCJC49Sm6m4teIIRgwYMSqIwYMGBCMGDBgQjBgwYEIwYMU3FfE8eX07TSbnoiX3d+wHp6k9hfEEgCSrsY57g1oklRuM+M48uiuRrmfaOIdWPqfRQf/ACGESijSGrinzXXNW1BUw06qCsYZtKXBIUHVey/h3O7bjpTZXVLG+ZzR86vlK/DwFSwjUsPFoBuLKSR+XYncm1ijSSGFDDHJmzLqkldVK0sepijEC6hgpGlRuTuffOSXGT1+126dNlFha0zkOIN/Tg0anJNlypaeairJGkk+NrZw3Lp0LaIgzai7ljZEGwGw22HXZkoeGQsi1FfKs9QSAgO0UbHosKHv+0fEbX2x2gy5crpneOKWpma7SMLGSV7E3YnoPYXt0AJO67Xcc0s6o9RDU0kgAaGd4iyqTuGRlvqU9xazLsdsWs3KSXVK5mmLYJGfQZA8rnWcK3bip5pahAwpfhArusqhndLar7NZUI2uLtuPL0PjIc3X9K1cbkXmSCSBr7PCI+inuAxLbernscUWbVsdatPmMCpNPTSLFLEo1cxS3RARc7nWhIuLkmxWwdKnh2nq44zLTlCm6b6Hj37NG3h9bA4kSVSo2nSbDhEiDiQRB8zcT5FUFfkajM5wu0dVRSc9VBPiDBQ9h+IgkDuSG73xV8N8KVSw088CfC1cSiOVZRpjnjDG2oLdtQW25UG/uL4YJOJqKidooRJUTt5ki1TSkjYa3JPT9ptvTFdmHFdaTpY0tDfosjGeoI7FYk/pY4ghspjHVy3dAtAzqADpkiPPAVvS8N1CVNRUieKNqhY1ZBGzheWukEMXW5tfqtsWeW5UtFA6xBpGu8jEka5ZW3JJ2F2O3YDb0wmfAVM/mmzWb3jWKkQ/Ryr2+mPo4Id/NSSN7y5hJf8A5EYYkHgOvlLfT3rPqDSwAGMZLTjirnhqgkmqqqqliaJZ44UEb7N4U+8BHoGOkHvYkbWv0o+EZYqc0i1C/DEMu8Z5ojYnUgfXp6EjVouL9OhxRf7Dsu60jL7x5hLf/mjAx8/RdTDusmbQ+5aGqQf3Qxc/wwYyFdw3j3HgYtY4EDBcU2UuWO0tRz400SRpGoVtQ5Sh7q11Ugkux2FrWF9sJ2UVMmWU1U05uaINT01+rhmDg27g64Rt0C+2JlDxPWq2hZaWtI/4Z1U1Qf7ji38sWDcU0VURBWwmCTslSmnf1jfy9ehBB9MEg4yoDajJDmy0xMZtyNxIsbKj4egqFeLLonMRWP4itmABkMkpvy1JBAO4Gq17D23ZzXNR1lPTmR5Y6lZdPMILI8Shr6rAlWBIsbkECxttiRLlDw1LVNOFcyRokiMxBbRfQ6vZt7Egg9djcW3T87nmSrEzmN6+Qcmkpo21CBXHilkJAubE72t16geGPAOsdfKARtDtIg+e9xOoAOuA0eiY6/IYat3mpJRDVRsUd0HVhsUnjOzg+4vaxBIthcziOoqTHTK4y+uQk+B3SGoQjdo2UeIggHSwuLn3x44Tp3LUy0kTgxTSfGVTlbSMLiRBvqkDNYi42sh63OH/ADzIoqyLlyrfe6sNmRh0ZG6qwxMbwQ6p/T1A0mRpiRpcajkdOCzrPqCOaqUU8vw+bxAFlUEJMwjDNZradxcgm1xsw7hr4I43FcGilXlVUW0kRuOmxZQd7X6jqD9CaU0PLqdFUimuVWNJV+JRMVU6VcBgNYuAVPmH0vUtl9VmKNViE0uZUrDYKyc1NO1w34tmA6gjwnYi1AS0yPbrX7rQ9jKtMNcbACHcCeHFh53aVreDC7wTxeuYwarBZk8Msf5W9RffSbG3yI7YYsaAQRIXEqU3U3FjhcIwYMGJS0YMGDAhGDBgwIXOonWNWdyFVQWYnoABck/IYyP9MRVtScxrmKUUDFKaMgkyON/KOvQMe19IJspxffaRmL1U0OV058c5DTMPwxjex/gWI9Ao/FiuhraGqEsEsLJSZWpIu1i7Asp1AW3JGwvdid+tsZ3ukx1P6Xa2Sj2VPfIMu4ZDcW5uNhyXVcvlpKp6hJBNV1+taeIg2iidw+uQk+VFA2AtfYXw3ZPRQZcEhaUGeoZi0j+aaXYsT/GwHa4HU7w+GaFo0krqiNjPKlxGo1NFAovHCg9bbkbXY+oxWzVtZSS/HyRrUQTImtYheSnQXKhDe0iAG7EWubnYAYsO7dUqE1iWTi2gkjAHIfJ8wvFNx7U0m2YQBkDtHzoN7OtyQ8Z3HhGu46qQQDi1ybOI2l00ZWop5ruwVgBAxYaiwO6rJcsEIvqDWBBOn7DUxTVUNVScufnIUc3sUUWPM6XU7ctha5+7GwXHTN80iy1RDTQh6iodmjhTYs7Elnf0UdyegFhYDaRIuTZUfuuO61kOOmBrMjSOMgeik5rXUeWgysiI8nhCxoOZKeygCxY3PfYX64VsxqqmtfRPzIwwutDTEc1lPRqmXZYlPoSL9Oox0yXJZZpmk5vMnN1mrLXWP1ho1O1xuDIRYb7EkgXOcsctiiWnWONJJQss8gZ9BfYPINQLlmspdn2uOvaDJE6ddcFZobTcGjvP4n+OHL6jpFphRZNHSoqVE0dJG5AWnpiULkmwDy/rpTvuV0+98fMx4ihyubkQ0kai0TEh1R5BI+j7tdJaVgQb3I6e98RswiqKxBMikVdJM9PMIGCGSJtBbls19OzIwubr49wd8X03DPxfLkqkVWEcsbxqdatHIQVBcqDdSoa4A8V7YL/SguaINYyLyJ10sLmRqeKY8KfGfESaGpI9Mk0gAdAwGiJmVWLt+C4YKO92B6XOFnMM/qauT4aiaVoow8fguHLIQoMk5PguLsCeoA8xawqM94PqqGNxameOQwrc3UzSczXp032PhANmAKi+7EkQ6oYsFfZ9ia14NRwnQfn8fOVofAWarJSpED4olUAWYXi3EbLqALLYaNVrFka21sWHFWcGkpJZlF3VbILXvIxCoLDc+IjYYzNuG55IxWUkrStpBYeJJllJvIulANJvubDxAm4Oz4buEc2+PDw1a3lppEcAt4gVN116Qo1K4I8oBsDbuZa4xuqtfZmNeawMtB7w1F7rpUZwr0qNWwR1PNk0RJFE5LbG55coDIRpa+/Yb74+JkSVNOr0solgcbQVIaSM2uCAW+9iYEEbEgEeXErjLhA1ykhxqSJ1iVtlWVmU8y43uAunobXOKPM8t5ldDSqogggUCFdUsRdmBMksLoLF416K3W7k9b4DIN1FIsc2WOg3JGQB5ccXERcrlRrUULhKbUh3PwNQ+pHA6/CT9Dt+E79yBhoyXOqfMGDaSlRTk6o5BpliJFmHqVIPyO19+kR85gnjmWoUNSxskKyuSWlmB0toCi5IawDLvqDEdLir4iyFomV3lZSm0NcP1kJ7JU9pIj01npfxdSxMYx11wQ4CqYeIdx6zm48Q54TFwfw+1DA0TMH+8kYMPxBjcEjse1rnpe++KSszSbNZuTRsY6aGRTLVWuWdCCEhvsdxu3T6Gz2nDnEhnL01Ugiqox4kHlkQ7cyI91P8RjnldJUUcCUkUSeC6pOzAJpuSGZAdZe25UCzG51KDtOQAMJXea9znxv6TEX+rgeXnhTc1o4KtTRzODKEWS48Lg3IWWP0IYHpe3Q7HdMzbLqutKUxnENfR6mV7sonhfSBIpXcG6gMLEX/AJSs/wA6+Epy1IpmleWMGpe33kxa2lTb7zwgrZLIq3ANxpwy8VZI88aSw2WqpzribsTbxRn1Vx4T9MQe8m0yaBaSbGYnQxcxoDMEcL6JEzutSnqP0nQurlDorYVNjubMSvUXYWva2oK2++NRy3MUqIklibUkihlPsfX0I6EdiDjNv0hQ0SfHCORo68tFPCSDy38RkFiAdmuCL9DcdhiRwJWHLq18ukYmGUc2lZu6sL2+oB/vI35sVa6D59fKbtNHtaUgGW4nJAyPNp+FpWDBgxoXERgwYMCEYj5jXLBE8rmyRqzN8lFz9cSMIP2tVzNFBRRfrKuVV/uKV6/3yv0BxV7t0Sn7NS7aq1nHPlr8JZyqsqo6afNEj5lVWTcqIWLaIzq3UDr4lCgHsg69Cz0tIauanpGQKlMkdRWKAoDVLqCqNp2J1XkbqDtjk9PUUlbr1Wy6hp/Le1/ubWsPM+qxuegI9d7jhcfCUJqKi/NnYzS2BLF5SNCKOpIBVAo74S1uh6/yurXq232gSYiM3wP7W/JC6cYStG0MjU81RCmvUsN9ay+DlvYMCQBrHXbVf0xEy7iytLo89CYaeV1jUl/vELsFRnXrYsQOgIv37+z9oaxyAVNJU00bEBZZFGi56ayCdP8APF/Lk8byrKxcldwpdiga1g2i+nUB0Nu9+u+GZMgrGT2bA2qzjBz7QYnn8KprDTZRBNMkY1SyXCqAGklbZI1AH8gNvEepN6HJsmlmlk5r/fuB8ZMptykIBWkhP4TpsXYHYW3JII51WYtW1fPSzCNzT0SndWmt99Ukd1jUEj10i1ji4zuOnp6b4KVpoopVIap/DzGa7c1+zOSSdQCkEi+KZvp11/laAHUwGnxuzqehw1NvpRmlZNDyJadVNBCFZhAQWeMqRcDTbQmx0g3brfbDG6xVkBHhkhmTt0ZGH/78sVXCENRGskdR4iGBSRSvKaMqAgjQW5YUKLrbqbgm+GBEAAAAAGwA7DDGrDXcAd0ZGo1/fP4UXLMripoxHCgRB2HcnqSTuSe5O5xLwYMXWYkuMlKGZ8bRwyNDAguNbO/Ll0Aqx5lhHGxYg3LHYD1JNsZ/U8SxSrHPN942zEtzSVkCyOFU+RNTxx2CqulS3mBLYY5cj+LqW+CWKKPnM00mosdakgHSfCCTdwg7rE7G2kY5Z3V0VPMkNIsUsuq7Xclb6lXSWJKrsxLBNwEAtYbZnScr0NBtJhDWtJcRe9x5nSdFWZJSzFJGj5kMkUrq8URcywxO2tJFW/3yB2N0sQw3WzXZp9LxdmcC8yTTMPAoVo2RpJDoJRBy0OrS9gPFco9rjpyV6wUq1Agd2Zpn1wBTNFMtQVI6eKNo10HZhbqLADDJkfGs7KUnhRpkBLokiLIEBILFGITYghgHFiDtaxI3zIU1iTJLWuvGRI438+tUwcM5+K2AShdJuQRfUAQAdjYX2IvsCDcEAg4tJIwwIPQgj06i3UbjFXk3ElNU+GF/F4joZWRtmIY6WAJs1wSL73vvi2xoGFwao3Xnu7vJJPEXCLqsZptX3PLSljQhUge/jmkJJ5gtsbgmxO12LCPlPEixv8LCrVca3M8pOp5Gkcq7xJvzEV7h9OwB2vbd+IwtT5HLTjl0IVRI7HXJYrTK1i/KS2o6mFwl9IPoNsULYMha6e0B7dyp6ae55acSSblUuf8ADhiaNEflhW/3OfvBKekDnvC/Rb3t5d/CDb5bVR5tStHUR6ZY2CzRm145VPUXv4T26ggkG++IkWZU4k/RruZ0dWV5WdmPPYsxjdraVYgFlCm4KkWG16mpqJKGo+JYlng0RVe366lc2hqbd2W2lrd1YbDFJAvotG654DT4hdp48Pf7wdSpnFs+vMqGnSJpFgBnKIPxC6w3OyoAwO7ECx+QNnLmgpKlHqqlFkqCkfIW2lRc6GubObFiC5ABuPCLDEriHL6iYIaOZYeYQJXCIx5ekkOpO5ItYb9HJ7Yoa6io8pWyxGrrZ7hRJ95LKTsSxPlT1IG49cSZBJVGFlRjWaxEDOZJJNgPcwNFIzLK4oa0xyxq9JmB3VhdUq1GxHoZF7jfUuE/MK2or6R5mh5NVlbowIBBKbkgqehUIH622NgL4fqvJ56vLOVOAtUqgqykH76M3Rwe1yBf5tiiGc1dTPQzxRg0tTGsVQpFwH1OJQw6rpsQCdux62NXDrrgU/Z6kCbEttM2t995sj0Tnw7nK1lNFOvSRQSPRujL9GBH0xZYzv7M5DSVNZlzH9U/Miv3jaw/oUPzY40TDWO3hK5m1UhSqlrcZHkbhGDBgxdZkYzbUKvP5XZtMdDARq2srEbk32Fi7m5/JjSGNhjGsio0q8vzCaSVYWrKpVVmJA1awyqbbkEyEH0AJ7XwmocD19l09gbZ7jyb/wCxv8Sp2W5FKlNBTTTCVsyqVlex1XhRRJIdX4iwVPbfvh34lpqmZoxSSQK8B5hWUMQSVZUBt0Fi5v6gfPFVw9lIjzBYQ5dKGjSMFuvMmckn28CAAdhjlxDndEtQ6xRyVVYxA007OGXSANLSKRoUW3FzYkkjfEAAN66ynVHOqVRu3sTi1+IsAN2F6reLZBG1PX5fIplGgGO0kUjNsq6vwliQADe2JvE9TJR5dHBG2qolEVNGfWRlClvUWAZr+tseeGMpry2urlURXBWmsJCtt11Sne6sAerbjqMV/FmYE15Zd/gaZnUetTOeXEpH8CPniZMSVRrWGqGNAgXMEkToL87GCRzUvh2GGlV52bTT0q/DRMQbaUYCeTa+7zbE/wDdg98dMzyqCV1kpqoQvVllOgLLFP4CWLRm6EhVPi2973thgyejSnijp1YExxqCNrkdCxHXxMCb+t8caThamhnM8cKpIQQSuw8RFzp8oJt1AucW3bQs5rjfc6TOmIPCQedzny1UvLMvWnhjhS5WJFQE9bKABf32xKwYMMWIkkyUYquIOI4qGMPLqOpgoCgbn3JIVQBuSxAHri1wq8R5HJW1cUbFlpo11vsCsjEkBbHwnbe5BIttpvc1dMWTqDWOf38apKzbiuWrgeKCCKmp7s7OHW4VWLNrUEJqcqx0MbN8iCeOZVkhjjSGjWLmrGnMdo947tHE7Ri4F01jUDumr8JGGyt4fy7Lgo5POk+8aGFzrttqcqrXVVAW5dgTYAXJsMJbZxLHWCcqBORMnNtKdcxiJSNI9joXUiDwkE6T74zukZK9BQcx4/0m2EkTN/m+Od8A3VrTZvWZbUS00ZhaOL71zLIWuXNguvblFx4grX8Xc6sO+acNRVaicRqlQVRlfURuLMFcqbOv4dww72NrYWcl4V+IgnaJzDKZ5EYSanKqj+FTaTZwgVbq2krYEHa0KmyOoaSRIhVxlAweWOR44+ZdixijOlH8dtIWymMHysQcWEgLNUDHu3mu3XDJ4+d8E+alP9nNTGsLJMrcrW/LX7so5VgvJkVNRtcDxizaEBFhYPeQyzPTRNUKFmKDWB2bv8vl2wjZTxLX0JCVlPPIl0GvwNpUgC5mBVT4vwuL7i77b6JTVCyIrqbq6hgfUEXH8sXZGixbaasAPgjRw/S6Y51EAkVkbdWBU7kbEWO43G3pjpgw1c7CqpJKbLoFFkhjXZVUblj2VR4nY+1ycUudTpNFHWGMqq6oqiN9Or4aUhXDhSbFfDLa9wAw2JOO3HXCnxiIyCASJccybUQkZ82kDwlrgeYEWviBwfS00KvRCppZRIhvFCp9LSFm5jliQQN7WtsLYUZmNF0qQZ2fayS6bjlrf+T8azuAqhkjlo5GvJRvywT1MRF4W+qbf3ccqPhD4eWWpatYyv55XWK6j8oLAhFt2Fu3tipyKoaGtpWY3MsctHMfWalY6HPu6jb2OLLOeFqWbMNdREZObGpjBL8vmoSratOwJUxjxdlPpiBceSY8btV14DhJgAze+dJBPku2T8QQGsESVxqZJEIt92VXl3YWKKq3IZr9SbD0xR5rlM7fpChpm0OZI6uLcglXOp1U/htKmx6XPa9xe0XDzUtPECaeIQSCRnVTtGl7qTtqYoShc22JNiTg4jgK5hSOrFOfHPTM46i6cyMjtcMptgIJF+pQx7W1P9PhrxbebAaCIStWs9LX5VVyNqaoiWGZhaxcgC5I2P6wdPyY1XGMZ1w01Nk8qGYSPSVYYaTfQDZQP2SS4cj1Pzxr2WVgmhjlHSREcf3lB/1wU8keqjb2gsa5pmJbOOY+CpODBgw5cpVnE1Ty6OpcdVhlI+YRrfzxl+VZBTVGXZZFPLy3lnkIA6upZwR12vpRQ3YkDvjQ/tAe2W1Vv7Jh/Hb/AFwmZXl1E65MJ2tNoJRRazfiUOb7DX5fU3HfCKl3Ry/ldnYju0d4EjvHGbMP5TXwiA9TmMvrUCL6QxIv+px5qssy+iuTMKZ23ZhOUZzudTDVZzck7qeuPvA0YaKrJ3D1lUT8tdv6DFXU/ZbFGD8OkT3dGtOCWsrqxVZN7Agad0Y79cWvu2CVLO1c17yMC2sCLq04SzdaqaZoqqSpijWNVLKFs5Llxsiatgm5G1zvucUFAOfVzNf9dmSofdKKFnH01oMOWQVYlEhEHJ0sqfgOqyKwIKEqVGuwsfXYHbCdwQuqSlb80mYy/XmRp/RjiDoFZhANRwEWA04E6WyJUviGJXq3aLMaaOW8AaCUgH7ly6rqDhwCzEkAG98NPDdHJFTqsrh5CXdmUkqWkdn8JO+karD2Awm55xajNMzx5c8UDyIYppF+IcRkqxVSCBcg6Qdzt640GnRQqhQFUABQBYAW2AHaw7YsyCSQk7TvtpNa4fbQcR1zXTBgwYYuejEHPM0FLTyzEEiNC1h1JHQfU2GOmZ5nHTRNLKwRFFyT/ID1JOwA3Jxl+dfa08heJaeAofC0c5fVuSCJAVVRba63Nr9TY2o94blbNl2SpXdLWyBld+HOGROj1WZc8SCUlTfTrDhLBdKiVr7IEva5KqAbjC0/ExhdzBGFinSZadCwLoAxvIWLEmR3UjSSWICqLjTiwrKeszdmEqxOyxGSFI30hbBkZNJa6uHdSdXQoAdrA9s8k+DmKHlmWONXYhHKmdp2l3JFtMa2TVsRzWPUkDMcWtzXfZ4odcn6RgDl66+nFSeEs5egmmQq0heSR32dQ6ggB4y5KbW31Fb6wL3UX0TLOKKepkaOOS7obMrK6m92BA1KL2KsNr+U+mM5qM8Q0qGWSSM82VwyOFOgawUvZlaRNiEJVXBWzG5GIGQU70o+IpnjkSAMEVULNUStdGKBjrWwClzGbFQLDYgXa/dsFlr7K2sC91nY5E9dQFstVSrKjI6hkYEMpFwQeoOPaIFAAAAAsAOgA6AYruHc8FZCJApQ3synswAJAPcb+xG4IBBAs8aBe64L2uYd12iMGDBiVRV3EOVCqpZoWIAkRhci9jbwtbvY2P0wqZLW5dzoxT8x5ObzAIoJBGpkjELH9WAsZAud7Agm+2HzGfVzUkUjVEuayyyqApSKaBWZVe4TQgBNmJ2v64W+xlb9lO81zJPIDnxsfuFx4tHJknfoIKqiqx8pByXH1MZJ+eL/AI8gj5SSy1MtMkRbU8TFZGVltoWwN7sFNvb2xS/aLHf4wfmoUP1iqCR/nwwcTTKaWJ30BeZAS8gukd2XxsLjodtzYEgnYYrx64p82pO5x8N/azpMojaNnmy7MJ2muaYtIz+HSAvNIYaDqu269COtr4e+MlZaekkfzQ1NKzH3LBH/AM5xEbimerq2goZYeVAgaapddalj0VdLBfcm/Zult/vF2YGfJXlOm/3ZJQ3UlJ0BKHupK3B9CMVAABhNe6o+pT3xFxaSYnGcSP2qTMOGYof0yqz8x3i5pjJOpR4pbt2Y6hseoBF/Nu2/ZzVczLKU+ken/AxT/pwv12UUi5hmBWQmoejcmM9AXUhyDfrpCHT2DX77Wf2SNfKoPYyj/wC65/1xLLP9/uq7Ud7ZpJJu3IjLf0nHBgwYeuMl77QVvltV/wDCb+VjhKy6ShH6Geo/Xcuy9LbbRmTvYSeX3vfYHGg8VU/MoalB1aCUD56Gt/PGZZVnNJDQZXNUx63jmkVSOqqrPdiLeIKWjbT1v09DnqeL0/ldnYpNGBPiOM3YfwnfgqXTBV2FzHV1ex23Dk9frjjD9o+tQVy/MWuAbiDbcdjq3HviTwhZZ8wi9KoyW9poo2H9Disn46EMUPMq6ZZDJpnTRdoxcghVD3Gki3iB639sWmALpXZh9R3dnHHUToFb8HVYlNUwp5KfVMG5ci6W3ijBa3TcqfnY4XeBjpelX8rZjGf3udE39FOLrhPP6epqqj4Z2ZCkT7hwuvVKHKhugtovYWvijys8mrkUj9TmbE+0dZCyp/zlcROD1lMDTNRpEWBj+0j7lPsuUwuSWhjYnrdFN/5Yl4MGHrkEk5RgwYMChZfxTmElbUvDHIdcLkQwLGHJdCgMjkyKqhtTr4wQFVu7AFwp+CKURqrx6n02MhY807lmu66T4mJva17m/XHfh/hlKQu+ppJZPM7Fjtcmygs2kF2ZyAbFnY7CwErPM3WkgeZ9wo6dLkmwF+2569hc4WG6uXQqbQXbtKhgehJS7xDxFFSTrDTRQ/Eygh5CAFjVV13lYWv4bkKWHqSAQTmOd108igmQM7sXIVWLg1MEIaMWuoVhIyqDbyPvfbF5w3GtfVQiQB2Mz1ElxdWUgklDuBGJLLYm99iPNa1zfh2noZkUAsSpqWLN53p2fzf/AFg5It4Ym66jhLpeJ0XWo9nszwwiXR7514RokuHLBzeboVIefoeE6XYSqYxp5ZIDXc3sjhipcAgKcMDZNGj00xeKouzxFUh0s63C8oxkW5kepbKwB06gbCMHHo5DNDHUTLTRtpZNRsrMqLGvMEkbgNJqRyzWkF2CsANzjnl1BUEPUUspLsS04jsrxARjSvL5iI93Vhvci24LFlxUNjRPfV37h1sfGpvHnrwwp9JmuYUSuQ0pigXxpUoGCudR0LIGDlf1aq12U677WtjRslzcVUSyBWQkAlGtdSVBsbEjoR/rYggVPDGcJmNK6uyyggoxHh1xuuxIB8DEXVgDsytba2LTKOHoKTXyU0a7FvEx1EX3Oom7bm56nvfGhgjBsuFtVRrpa9sPB0/n/EqxwYMGGLnoxXV3D1PMjI8SWbrYAHrfqLEb4scGCJVmuLTLTCz77RX/AO1n8tCo+slRYf5MM+c0k5pFjp9HM+7H3nk0gjWHHUqVuCB64UuMjznqE/tqihpB/dJnb/xN/lhu4kpKmRYxSSLG6yaizi66dDixXvckfLr2GFDJ64rpPs2mLcb4w3PrKXoKPNKaMhIspSPcsFEqL7k7BenfHvi2WRskYy25jLEG02tqaaMELbawJsPbHqrr83po2eRKGZEUsSrSIbKCT126DHnPaXl5dQ01ra5aKIi1ujKzf5CcV0IvhXBJexx3fEDI5ZUWvhovj6+RDepSkcsu2kHSwcg/n06AfS/clrT/ALI1tlUPuZf/ABXwv5hXULtm88I++WAxljaxLKUZox7tYE97Ajzbtn2bU3LyulHqhb/G7N/1YGeP3+6ttXd2aDOWC/8A4n4umbBgwYeuMvLoCCD0Ox+WMXySsSlyyrjlhEz0dYhVWBsG1qoJI6C6P7G9u9sbVjM40FLnlVCya462AuI7Ah2Ckld9jcrKPrhNQXB9F09gcIe08ncPCb/BKuOHsyEmYmRVZUrqSKYBuuqNipH+Bwflhhp8gpo2ZxDFrLM7OVUtqZixJa1+p+gtjPcq4gklgpKuWIRGhqfhpLeEcqRFRiV6rpJS49R26BzzzgiCtnEs+plCBTGGZVYhiQWsRe1yMDTIsp2hm4+HEtEQYvjAyPphR5uIKYV8Cx1Su8muJog4ZVBTUCLX0HVGq2uL6um2KjiihZa+RU2NbTXj96qkYSR/yAw3UPDNLAAIqeJACDsgvdSCCTa5IIB3PbFZx/QO1MJ4heakdZ09wnnX5FL7d7DEuBi6pRqs7VoZMRF/cH3j2V7lletRDHKnlkRXHyYA2+e9sScJvD/EcMAaO7GOS09MFUszRzEsyKqgkmOTWCPwqVvbFm2cVT+KOmSJLgA1MuhmJ2ACor6bkjzG/a2LBwhIqbO4OIGNJt0eKv8ABii/2hkhP+9U7RL/AGsbc2IfvEKHT5smkeuOc/HFOCeUWn02BaIAxgm1gZSRECb92+eJ3gljZ6hwJ8rj3wmHGRfaPUS1NW1MhMwUraICbUhCRksVjuHXx+YjVcsNgou/QZtVTX0Qwx+nMkckrtuFEYBG43ViPnjpA88Jd5KaIhjdmpyS52AuUZFLWVQNmJ2FgcVeN4QtWzOOzP3yATFhI69lPyuG0UbNGscnLQMoA8O1ylx2DE9NsKnFsOvMKfyHl087aW31XB7HYgFBcftYbqHMI511RuGANj6g+jA7qfYgHClmDBM7WRtdkoiwtbTYO9wb9SeosewxLsBV2ae0cTkA29F64WY18NYJOZHzpfFY2dTy443UG1tmjKgi4t73wvpw+KbNlp6ZpArxgOwIYhWRuZzCVPXQrrcEarjYNYTOAM2p6ZqsyzRxs0g1K7gHmeNnCKfFpGsLfuVY7dMOA4h17w088o/NpEa/QyshPzUEYoAHATla6j6lGo9rR3SI4DA42sofBnChoFkDOrliigqun7uNdMeofmt1I9BhkxTvxMkZtNHNEfeN3X564wyAfMg+ox4n4vpxflvzyttQiKsFB6a3LCNL2/EwJthgIAhc+o2tVdvuEk66fhXeDFNBxCf+NTyxA7hwBIhHuYy2nb1AHucWdJWJKuqN1dT3Ugi467jEykupubkdea7Y8TShFLMQFUEknoABcn+GK6r4ppIX0SVMSsOqlxcfvb+H62xWcSZpHURpBHKjLOTzHVgQtNHZp2JFwLraP5yD0xBcExlFziJBAOvJL+TRmorKMEWIE1fKPRp2KwKfdVIFvbDFnfE01NUWWkmngCDU0SgsrknYL1bw2O3S+OHAUJlE9awsat7oD+Gnj8MQt2uLn3uMNmKNFlp2iq0VYc2QBEc8n2JgJBrOJJ8zTlQUMop5GCPNKxSyl9DkIrBmtvfe2xuOuLDiiqUVtGrHwQLPVSdSQscelTbqfE5/hi7GUFKjmxuURtRkjHR5LAK/sbXvbrZD2wk51xL8PJX13L5oQpRRA+UEAtKX/Z5htt1tbbqIdYXTaUVHRTFgDbm62Tr5WsqPPM5ppcpqZ6eIxvV1ehwTdiQ3MH0KgGw2BZuuNayii5FPFF/Zxon+FQP9MZlX06T1WUUUUfLREWokjsdrgMQ197+BgSdzr98axgpi5Pojb3AMa0akuve2B8BGDBgw5cpGM++1elaEU1fGLtSyjV7oxHX21DT/AHzjQcQ84yxaqCSF/LIpU+1xsR7g7j5Yq9u82Fo2ar2VUPONfLX4SRMairrJYCoNBWwa0ewIH3SWcEdG12Nm9AcM3BeatPSLzP10JMMw7iWPwtf5izf3sZxlSVk9G9BE+isy+fWo1aS8YDiynvZm77EFfXDXQ1fwtVDOXV4a9UjlZSNK1iLZW22GuxQgfiG+EsdeeugV09pojd3BEjEchn+5vuQnnHwjH3HOSdVKgkAuSFB7kAtYe9gT8gcaFxFnD0ElHUGljJVlLz0JBA1Rt/2ilBYFb23W4O4Vj0GLukr00CePQiybJLMXmnex3CRg3HiHkDXBG6C1sW/FPDwrYdIbRLGQ8Mg6pIvlPy7H29wMItPXsryT3kp5I7rWxQrEZEfqJo+YrDkyHxNawv4rkXJQe6euv0uyxw2hk/Vr1z8j3p/3BPlNmrLp5oKK2lIw4vLI/diqbKLb2tsNROkC2POZ8MxSyLKloqhN1lUC/pZx0dT0sfexB3xGpcqnUmYVEUjsoCtJEdksLKCkoUAnxEqviNuwUDnSZNXK0khqacPJe/3Dt0voFzKCFW+wA6libliSzzCxw1plrwPf2iMearKnLq6PxPFHPYgloWOp2DbSSJJp1BRusayaQ3bpp+xfaGVLiWFoSNgKkpCoAvuWJLSFuto4yB0F+ptVzSopxHHJA5F1BmVnnGkC7FgqCTUTt5NIve+wBso88ppPCJoiT1Uut/kVJuPkRiI4FNc+R32AjiP1I+yTZqyWdw5vrKgqYEMZ0drt4pnT98QofUYr677rMoxCiyxmGEzSM5dishlBIZ2YspDLJp1HaMW92nP+HMujRpJYdAYWKwl05l7mxWNlD9zdhsLkkC+M6r30iV1jnWG7sIZkYMFlisszSvuXDxsVsSRpsGsWIW6Rlb9mLavhmIjED4OfZPeXFWkrXjDkNOnhjFnYyU9OVGsbxgG9zcWuTcd595W1s0zaVDCVo9gCv/ChHc9mla5BFhpN+Xn9DVz5e84DOsDSswRWCkC17l2jkJURhbFDY22a9g19VRuyiQ0BkjIBRzat1ht9ahpl0XvfyHqTiQ5KqUIIuItBtwHPPlPsEx0HEMUZRDNFpkNoxqACotwDrZ/vmJsDovYn2LGxzLhynqGDvGOYOkikpINrbOpDdD64X48/l5LLIjMAlrPS1Bvdt+kUatZbjQEA6XfqceqiTK7i8ao7Gy6IZY5GI/JpRXb5rfF5ELI6k4OlocDyv+FZUnDL05+4qpAPySgSJ72A0Nc+ur+pv9quFEqATUCMyXFpIkKHbpqBZw1vRrj2xXx5VVm5geaAHoZ5hIQOx5ZjcfxkDeuJtPw1OwAqa6eW3aMLAD8zH4z/AIsHoqucQd41BPlf4Ee5UWXLZ6FTJHJE0UYJZCOQFjG5sVDRdrk8sMd7MNhhZkpTVS8lYxDNXhXnCgAwUKdFYgD7yU9b+oU7AY7ZzNTgrIqPLCj6YUMkjmrqRsFXUzXiRty3RiO4Hia+E8iamRpJ2DVVQ2qVve3hjX9lBsPr26UjeMLUX9izfPiOLR7gGLZPOBxV5BAsaqigKqgBQOgAFgB8hjpjhFWo7uisC0enWB+HULgH3tvb0I9cd8PXHMzdVnEucijpZZrXKr4R+Zzsi/ViBhJpTPTVFFl/JWSMIJ6lyA13ZnLMxOyhZRcHqbL8jdZk/wAbXrGCORQ2lkJ8pqCDylPsgu597A4UK/OK6ny+UVWo1NfIEhQ+dUKgPZRsgsQoA3u9zvhD3XldjZaPd3bSYseeD/aJcfMK5+zsfG11bmJ8pbkxfuC3/Sqf4mxouKjhTIhQ0kUAtdF8RHdzu5/xE29rYt8MYIbdYNrqipVJbgWHkLBGDBgxdZUYMGDAhZ1x/SPQVcOaQqSARHUKPxIdgT8x4bnoRHiBDk1FRRyrNUlqbMgrQuVPgZbtckbAgupBsPKQbW302uoknjeORQyOpVge4I3xk1FkkUVQcpzAFoixajmuVIL9geniPYi2sHY6hjO9sGeP3/a7ey1u0p7pJluYyWi4jm0/Cf8AhHOXkV6eo2qqYhJP2x+CVfUON/nfpthe+0+jrXEAheOxqI+UqKyyCTS9jr1EWA1EmwsOuIdPnctbUSPDEIq6guLavDUQ6iGja4BF7XW97Eg33uHzI85irYVmTsSCrDxRyAWZWH4WFyPkfQ4sIeN2Ul4ds1XtQ0cxwJH2OR7aKDwTTSR0oSZJFnBPNMjay7/nD3IYEWt6Wt2x44n4ZaZlqKZhHVxCysfLIveOQd1P8sQPtHz+Wmg1QRzmSNlk1qhMSqDZhIehBUkWF+x2sDjt9n3EL1kTtOxE5bUYyhQJGfJoB8ykb6tzc2J2GJkTuJe5VDTtQwTj9cPNUOS1qiTeFyITeWhYktTve/Np0vpljvuBYldilr6S2U1U1colWYxU3bQRrex/G2/LH7Is/qVN1x04i4VjrNL3aKeP9XPHs6H/AKl9VPqemM+4kyhlNq4GB9QZa2BSYJHHlNREPK37Vv5DEGWddfhPZ2e0kEGD7+w1/wC3I5Wj5lxPS04JlnjW25GoFt/2Rdv5Ypsz4vppF8MPxF7gaggW4FzcvuBbuFP1wkQ0bQeObSsbvqNVTxrLBpUC2lUXXEzMLtICrbD2KzVqUmQvzSwKh7idgdKm4JArGddJOomQkKT0BxG+Srt2KkyDJPPTr1nyUKqr9Upf4dIhYBI4g4BN9dywUKCwVQGA82gjylsRcyy94WRGVX5zDUhQrobQqrqXUruWsxF12a2nUWsbakqyOU5fnAEKsZkGknVYgTIoDG25VWmLkjUPCDj7mOTK0gawjEZLEAyFRID1KfCqhvsNK6el9zYihEhb2v3XRp7/AL6yqHL5BDTNI5ZRDKUiuWA0sFFRCT0Ae+rSAxSzd/NZZDn09Oit96sZPiMfLKckDSpjDE3k1BQfCpJkAYBmS8eojjV1MRiibUbS6nD6mKFiOrEkK21hu53C3UzvhXMgQSNdbFEEa+NFBH6sK0rjSShBAGklS1ukAEK9QtcDvDPHr1800NxTCNKmWqdnBAEoFOoIsDqfRGAbsPKWO4sNxizp6mMswoo4SRtJPty12vYsPFKwG+kEAd2U7FB5i03LLzSM0cZY6rLdWYkuGDeLVqPlEzix3BG32H/eGd6SAmNvPIxZIVXa4MzgPIvXYKtu6uNsM31gdsjYkTHHTPppjjzWhS5i0yM+sQUoU3mJAZx+ZL7InozXLdgBZiv5/wARh41VhKKd/DHENXxFYegUA+NIj3ZvEw9AfFWUtVNVsqxOcwmQ/rpFCUcLfmVQBznHYkE9CLb4ceH+Elp3M0rtUVT+eZ+tvyoOiL7D/wDGJkuwszm09nu/OgHUjzMHgMEROGOGHEgqqsLz9OmONf1dPFawjjHS9tiw+Q2uTY8XUTT0kkSRCV3FlBYKFbs5PUaT4tt7gYh8eVkqU4+GE5qNQMfKQsNjvzNtOgqSLN1NrDbaq+zHNqmeJpKiGQ892cT6k0kDwhQurWoGmwABHU98TIB3EvdqPb/VEixsMeUcvn7qH9nHDtZTSVAlqLaZvGhTXzLopEgkJDbg26djfe4w2cU58aWICMa55Ty4I/zSHoT+yvmJ9B74n5rmkdLE80rBUQXJ/oB6knYD1OM8r+JWpJY6yqgZ6ipBWmguAIIrr5juRI+oE2BPbbpiLMEK7d/a6vaOb6WEmMfyeA9FzruGUq4Uo4K1PuWaWukuSGd+rG1lY6lbYnwgC+O/C6HNsyeuYf7vTfd04Pdh+K311+xZPy4qs3ydYZTllAztPVEGqlY+WMXOmw2UWYk97EDfVjUskyeOkgjgiFkjFvcnqWPuTcn54q1sny6HXFaNordlSsZLpicwfEfU2H/FTsGDBjQuGjBgwYEIwYMGBCML/GvCKZjT6DZZE8UT/lb+uk9D9D1AwwYMQQCIKvTqOpuD2mCFlFNntXVRGk1cjNKZhZiQpmjUG41EWbYhiDs1gw72soJJIXSaNo/j9Cisoy6Az2W+tQDYSafECuxBt6g3XHHBArlWWJuVVRbxyDbobhWI3tfoeqn6gqWSTR1tanxmumzOn0gC4VJtFyLix3INiFIuDddthnILTB6/f3XbY+nVpl7QALyIuPyw+7StApK6nzOlYKS0cgZHU7OpIsyMOqsP/wCYkZ3WJDTuXdoxpKgoLsCRtoUA3buBbt6Yz/JcxkrqmaSCMUVdEBrRiWjqFBIIkXSCCpsNQuRqH0ccj4sSd+RMhp6pfNC/f9qNuki+4w1r5WGts7qbrYFyJuPuCOfvCUeCOPKiqqtNUrqsacvwRPpMpI8Utr6DpFgDZRc9NsaW6BgQQCDsQehGI9HlqRNKyCxmfW372hE/ogPzJxKxLAQIJSNpqsqP3qbd0cEq1PAMaMZKOWSjkO55e8bH9qI+E/S2FvNeD573ny+nqf8AvqVzBL+8ymys3yvjTsGINMFMp7bVZm/39xB+VjVYiqWLVeaUhbzNUwtISPQSIQ2n2BtiJmBjqAo/SVDpQWUfDmIrt1BC6x9Db2xrOb8Sx00kUbLIzTSJGulDp1OdrsbLsATYEmw6Y4Vef0+tg0ZZUkWJ5dClElfTZWJOrqygkAgFhcjeyzTHH7/lb2bY+x3Dy8P8tn5Waz1oKBDmtKii1tHxMnTps7Nf5HbHKnoYH2WqralS/MCUdIY1WSxGpLjShseqgY0yu4gpqYueUdETKssiIumNmsRq3DHZgTpDWuL2x3quKI0qoKYBmaYsNQ8i6Y9dtXQsRbYdAQTa4ubg1PXupG1vjusOp+nS5+mcc0k0HCkztriy6NGJJM9fKZnJJuTyxcBrm+/fDHDwCJSGrqiSrI6RnwQr6WjXY26bn6YbcGGCmAufU22q7Fvv7mSPSFzggWNQqKFUCwVQAAPQAbDGc/aFxNV09RGaOOZdV4GZo7xvIxvGIwerA6rG1je24xpWI9XQJLo1rfQ6uvsy9DiXtJEAwl7NWbSqbz27w4KDwxUa6aO6zKygB+erLJrt4ib9bne4uN9vTHSpqYMvpyzFYok1H6sxawHckk2AxHz7imKlIjAaWd/JBHu7e5H4V9WO3XrhI4jzdqOWCevj+IqHJMFMjWjgAtY9DrkJIGq3W9ugxDnBoTqWzurOmLG4Gp8vybDmbKfWSyVRNTMArIrNRUTEazJpJSWVL3Z+4X8Iv7nFZU8RVNJCPikWbNJnIp10xs0UbBQDZRYXYGw6k2v0OPmfvHl9aakFqjMp9kgABWIuoUarDU1l8I6FutgDcMfBHBDU7NV1jc2sl3JO4jBHlXte2xI2A8I26quTA6/f2W9zqdOmHuA3dBFzyH/HifqUngPg74GJnlOuqm8Urk3Nyb6QfnuT3O/pZqwYMaGgNEBcWrVdVeXuyUYMGDEpaMGDBgQjBgwYEIwYMGBCMLvF/BMOYoNXgmX9XKvmXuAfzLfe38CMMWDEEAiCmU6jqbg5hgrIs1zaeOI5fm2pQ1uTWoCwup2LdC3oejWO43viRnksdBQU8dSnx8JZuVUxtoZN9S2a7G/UghrELa22NMzHLY6iMxzIsiN1VhcfP2PuNxhAqOCazLGMmWS8yIm7U0puD+7ewP8AFW9zhDmEc+vldihtVOpAPdMzGGk8QRdp+FaUdfWUqI6N+kKV1DIQQtSEIuNtlm2+TYvMm4spqs6Y5AJB5onGiRT3BQ2O3tcYzT9I0lZXpNUPLltZHp1AqNLOvQ6mHh8Ox1AAiw3731XDPV1pSroYp6W3gqIQQwU7oyvr1H0Kr33F7C8tedOv5Hqq1tlafHYxM49vpd/aQtFwYzTh/NudK8WX5jLePcQ1kesMB10NcSgL3B3GL2l4mrRfVSRVCqSGeknRgCOo0PZr79L4uHgrFU2N7TEj1sfmPiVz4nqkkzPLoNakrJNIy6hcFIrpcXuLk7Yo6mJ1mNQlmpZ68JJTE781JdAkB9TIgcp7Le42DG/G0J/X0lXFY3+8pmIBHcFdQ644f7bZSJOaXRZPztBIGva17mO97bX9NsUMHVaqfasAApkwI46k6YzY5EKDxVkDxGpEM5Px/hFNoBJlKhWcMT4UUeNjbYAbjbHfjKNaRMtYuLwVEKkk7mPQUc2+QBOJcf2gZWrtIsy62tqZYpSxA6AkR3sPTHZuPYW3ip6uY+sdNJ/VgoxPdvBUA1wW7zDblE2jMcPVM0UgYAqQQRcEdCMesKVRxTWG2iiEKsQA9VOkY1HoNC6mJ9sUnEGcPDIkeYZiYuYL8qijI0jsWkOqQA9BYb74sXgLMzY3uMSPuf8A5n5hOmc8TU9GPvpVUnonV2/dUXY/wxR1OaVlWrMi/AUwBLTTAGYoBclY+kewO7G/cYp6WCWlr1jo8vVYWsXqp1kLna7tzC11220ncn07U1RX0lFXyVHxD5jUyatMUa+EO2wuwLKbL4QADb06Wo5516/PotlLZWjw3MSNfjDfNxPkp/D80dbS1KUCyU77c2sna7sL3N3B1XKjfoAD22xFy/iCUIKLLiaupuTLWNcqtz1UtfYCwBO22wYnE+DhKuzQ6q1hSUxOoU0QALdPN6H3a5/ZGH/J8khpIxHBGqKPTqT6serH3OIa1x5dcNFettFKlI8RmYyAebsu8hZUfB3AUdDeWRjNVPcvK25ueoW+4HqTue/oGrBgw8NDRAXHq1X1XbzzJRgwYMSlowYMGBCMGDBgQjBgwYEIwYMGBCMGDBgQjBgwYEKtznh2nrF01EKyDsSPEP3WHiH0OE2T7M6ikJbLa14u/Kk3Qn+BH8UPzxomDFHMButNLaqtIbrTbgbj2KyqSsrabmfGZRDOJLiSWBRqcHZixUMd/cLis4fzvK6dJkjnrqOSUWLNvo3uLBAb26XI1WJsRfG0YjVmWRTC0sUcg9HVW/qDihpnQrY3b2EQ5sTHhMYxYyFnHDuZCKjkjjzqBpW3QyiwQ73sZDq8XqQQPQ95dDXVooGT9I0T1HVSXViF3uNerSW6WJUgb3JuCGGq+znL5OtJGP3dSf5SMQm+yTLT/wAAj5Syf+rEbjx/kph2rZnSTNzPhafxZVs1dWnLwhzCiSp7trUHRby69WkP+0Ft7/ixBzqvaWiSOXOqdZlN3MVjq6WUsh1eEjqAL9x3xfr9keW/2DH/AOZJ/wCrEym+zbLo+lIh/eLN/mY4Nx5/yUDatmbcTmfC38myz7iLOcsnihjmq62qeIW1ILayTc3DgDfpcXNrbm2J8eYVFTy/gsljj5VuXLOouoXykE6enXzNvjTaLKIYP1UMcf7iKv8AQDEvEimdSlu29gENaTE5PHkICzofZ3WVu+Y1zFf7GHZf6Bf+U/PDdkXCdLQi0EKoe7dXPzY7/Tpi3wYuGNF1kq7XVqDdJgcBYewRgwYMXWVGDBgwIRgwYMCEYMGDAhGDBgwIRgwYMCEYMGDAhGDBgwIRgwYMCEYMGDAhGDBgwIRgwYMCEYMGDAhGDBgwIRgwYMCEYMGDAhGDBgwIRgwYMCEYMGDAhGDBgwIX/9k="/>
          <p:cNvSpPr>
            <a:spLocks noChangeAspect="1" noChangeArrowheads="1"/>
          </p:cNvSpPr>
          <p:nvPr userDrawn="1"/>
        </p:nvSpPr>
        <p:spPr bwMode="auto">
          <a:xfrm>
            <a:off x="163513" y="-144463"/>
            <a:ext cx="304800" cy="304801"/>
          </a:xfrm>
          <a:prstGeom prst="rect">
            <a:avLst/>
          </a:prstGeom>
          <a:noFill/>
          <a:ln>
            <a:noFill/>
          </a:ln>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defRPr/>
            </a:pPr>
            <a:endParaRPr lang="en-US" smtClean="0"/>
          </a:p>
        </p:txBody>
      </p:sp>
      <p:pic>
        <p:nvPicPr>
          <p:cNvPr id="1034" name="Picture 11"/>
          <p:cNvPicPr>
            <a:picLocks noChangeAspect="1" noChangeArrowheads="1"/>
          </p:cNvPicPr>
          <p:nvPr userDrawn="1"/>
        </p:nvPicPr>
        <p:blipFill>
          <a:blip r:embed="rId13" cstate="print"/>
          <a:srcRect/>
          <a:stretch>
            <a:fillRect/>
          </a:stretch>
        </p:blipFill>
        <p:spPr bwMode="auto">
          <a:xfrm>
            <a:off x="7854950" y="6172200"/>
            <a:ext cx="457200" cy="457200"/>
          </a:xfrm>
          <a:prstGeom prst="rect">
            <a:avLst/>
          </a:prstGeom>
          <a:noFill/>
          <a:ln w="9525">
            <a:noFill/>
            <a:miter lim="800000"/>
            <a:headEnd/>
            <a:tailEnd/>
          </a:ln>
        </p:spPr>
      </p:pic>
      <p:pic>
        <p:nvPicPr>
          <p:cNvPr id="1035" name="Picture 12"/>
          <p:cNvPicPr>
            <a:picLocks noChangeAspect="1" noChangeArrowheads="1"/>
          </p:cNvPicPr>
          <p:nvPr userDrawn="1"/>
        </p:nvPicPr>
        <p:blipFill>
          <a:blip r:embed="rId14" cstate="print"/>
          <a:srcRect b="33884"/>
          <a:stretch>
            <a:fillRect/>
          </a:stretch>
        </p:blipFill>
        <p:spPr bwMode="auto">
          <a:xfrm>
            <a:off x="8312150" y="6172200"/>
            <a:ext cx="620713" cy="457200"/>
          </a:xfrm>
          <a:prstGeom prst="rect">
            <a:avLst/>
          </a:prstGeom>
          <a:noFill/>
          <a:ln w="9525">
            <a:noFill/>
            <a:miter lim="800000"/>
            <a:headEnd/>
            <a:tailEnd/>
          </a:ln>
        </p:spPr>
      </p:pic>
      <p:pic>
        <p:nvPicPr>
          <p:cNvPr id="1036" name="Picture 15"/>
          <p:cNvPicPr>
            <a:picLocks noChangeAspect="1" noChangeArrowheads="1"/>
          </p:cNvPicPr>
          <p:nvPr userDrawn="1"/>
        </p:nvPicPr>
        <p:blipFill>
          <a:blip r:embed="rId15" cstate="print"/>
          <a:srcRect/>
          <a:stretch>
            <a:fillRect/>
          </a:stretch>
        </p:blipFill>
        <p:spPr bwMode="auto">
          <a:xfrm>
            <a:off x="7381875" y="6172200"/>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1" r:id="rId4"/>
    <p:sldLayoutId id="2147484122" r:id="rId5"/>
    <p:sldLayoutId id="2147484123" r:id="rId6"/>
    <p:sldLayoutId id="2147484128" r:id="rId7"/>
    <p:sldLayoutId id="2147484129" r:id="rId8"/>
    <p:sldLayoutId id="2147484130" r:id="rId9"/>
    <p:sldLayoutId id="2147484124" r:id="rId10"/>
    <p:sldLayoutId id="2147484131" r:id="rId11"/>
  </p:sldLayoutIdLst>
  <p:transition advClick="0" advTm="5000"/>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EB641B"/>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39639D"/>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7D3C4A"/>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3"/>
          <p:cNvSpPr>
            <a:spLocks noGrp="1" noChangeArrowheads="1"/>
          </p:cNvSpPr>
          <p:nvPr>
            <p:ph type="subTitle" idx="1"/>
          </p:nvPr>
        </p:nvSpPr>
        <p:spPr>
          <a:xfrm>
            <a:off x="7010400" y="152400"/>
            <a:ext cx="1981200" cy="6553200"/>
          </a:xfrm>
        </p:spPr>
        <p:txBody>
          <a:bodyPr wrap="square" numCol="1" anchorCtr="0" compatLnSpc="1">
            <a:prstTxWarp prst="textNoShape">
              <a:avLst/>
            </a:prstTxWarp>
          </a:bodyPr>
          <a:lstStyle/>
          <a:p>
            <a:pPr eaLnBrk="1" hangingPunct="1">
              <a:buFont typeface="Wingdings 2" charset="2"/>
              <a:buNone/>
              <a:defRPr/>
            </a:pPr>
            <a:endParaRPr lang="en-US" dirty="0" smtClean="0">
              <a:effectLst>
                <a:outerShdw blurRad="38100" dist="38100" dir="2700000" algn="tl">
                  <a:srgbClr val="000000">
                    <a:alpha val="43137"/>
                  </a:srgbClr>
                </a:outerShdw>
              </a:effectLst>
            </a:endParaRPr>
          </a:p>
          <a:p>
            <a:pPr eaLnBrk="1" hangingPunct="1">
              <a:buFont typeface="Wingdings 2" charset="2"/>
              <a:buNone/>
              <a:defRPr/>
            </a:pPr>
            <a:endParaRPr lang="en-US" dirty="0" smtClean="0">
              <a:effectLst>
                <a:outerShdw blurRad="38100" dist="38100" dir="2700000" algn="tl">
                  <a:srgbClr val="000000">
                    <a:alpha val="43137"/>
                  </a:srgbClr>
                </a:outerShdw>
              </a:effectLst>
            </a:endParaRPr>
          </a:p>
          <a:p>
            <a:pPr eaLnBrk="1" hangingPunct="1">
              <a:buFont typeface="Wingdings 2" charset="2"/>
              <a:buNone/>
              <a:defRPr/>
            </a:pPr>
            <a:endParaRPr lang="en-US" dirty="0">
              <a:effectLst>
                <a:outerShdw blurRad="38100" dist="38100" dir="2700000" algn="tl">
                  <a:srgbClr val="000000">
                    <a:alpha val="43137"/>
                  </a:srgbClr>
                </a:outerShdw>
              </a:effectLst>
            </a:endParaRPr>
          </a:p>
          <a:p>
            <a:pPr eaLnBrk="1" hangingPunct="1">
              <a:buFont typeface="Wingdings 2" charset="2"/>
              <a:buNone/>
              <a:defRPr/>
            </a:pPr>
            <a:endParaRPr lang="en-US" dirty="0" smtClean="0">
              <a:effectLst>
                <a:outerShdw blurRad="38100" dist="38100" dir="2700000" algn="tl">
                  <a:srgbClr val="000000">
                    <a:alpha val="43137"/>
                  </a:srgbClr>
                </a:outerShdw>
              </a:effectLst>
            </a:endParaRPr>
          </a:p>
          <a:p>
            <a:pPr eaLnBrk="1" hangingPunct="1">
              <a:buFont typeface="Wingdings 2" charset="2"/>
              <a:buNone/>
              <a:defRPr/>
            </a:pPr>
            <a:endParaRPr lang="en-US" dirty="0" smtClean="0">
              <a:effectLst>
                <a:outerShdw blurRad="38100" dist="38100" dir="2700000" algn="tl">
                  <a:srgbClr val="000000">
                    <a:alpha val="43137"/>
                  </a:srgbClr>
                </a:outerShdw>
              </a:effectLst>
            </a:endParaRPr>
          </a:p>
          <a:p>
            <a:pPr eaLnBrk="1" hangingPunct="1">
              <a:buFont typeface="Wingdings 2" charset="2"/>
              <a:buNone/>
              <a:defRPr/>
            </a:pPr>
            <a:r>
              <a:rPr lang="en-US" dirty="0" smtClean="0">
                <a:effectLst>
                  <a:outerShdw blurRad="38100" dist="38100" dir="2700000" algn="tl">
                    <a:srgbClr val="000000">
                      <a:alpha val="43137"/>
                    </a:srgbClr>
                  </a:outerShdw>
                </a:effectLst>
              </a:rPr>
              <a:t>Matthew K BERENT</a:t>
            </a:r>
          </a:p>
          <a:p>
            <a:pPr eaLnBrk="1" hangingPunct="1">
              <a:buFont typeface="Wingdings 2" charset="2"/>
              <a:buNone/>
              <a:defRPr/>
            </a:pPr>
            <a:r>
              <a:rPr lang="en-US" sz="1100" dirty="0" smtClean="0"/>
              <a:t>University of Michigan</a:t>
            </a:r>
          </a:p>
          <a:p>
            <a:pPr eaLnBrk="1" hangingPunct="1">
              <a:buFont typeface="Wingdings 2" charset="2"/>
              <a:buNone/>
              <a:defRPr/>
            </a:pPr>
            <a:endParaRPr lang="en-US" dirty="0" smtClean="0"/>
          </a:p>
          <a:p>
            <a:pPr eaLnBrk="1" hangingPunct="1">
              <a:buFont typeface="Wingdings 2" charset="2"/>
              <a:buNone/>
              <a:defRPr/>
            </a:pPr>
            <a:r>
              <a:rPr lang="en-US" dirty="0" smtClean="0">
                <a:effectLst>
                  <a:outerShdw blurRad="38100" dist="38100" dir="2700000" algn="tl">
                    <a:srgbClr val="000000">
                      <a:alpha val="43137"/>
                    </a:srgbClr>
                  </a:outerShdw>
                </a:effectLst>
              </a:rPr>
              <a:t>Jon A KROSNICK</a:t>
            </a:r>
          </a:p>
          <a:p>
            <a:pPr eaLnBrk="1" hangingPunct="1">
              <a:buFont typeface="Wingdings 2" charset="2"/>
              <a:buNone/>
              <a:defRPr/>
            </a:pPr>
            <a:r>
              <a:rPr lang="en-US" sz="1100" dirty="0" smtClean="0"/>
              <a:t>Stanford University</a:t>
            </a:r>
          </a:p>
          <a:p>
            <a:pPr eaLnBrk="1" hangingPunct="1">
              <a:buFont typeface="Wingdings 2" charset="2"/>
              <a:buNone/>
              <a:defRPr/>
            </a:pPr>
            <a:endParaRPr lang="en-US" dirty="0" smtClean="0"/>
          </a:p>
          <a:p>
            <a:pPr eaLnBrk="1" hangingPunct="1">
              <a:buFont typeface="Wingdings 2" charset="2"/>
              <a:buNone/>
              <a:defRPr/>
            </a:pPr>
            <a:r>
              <a:rPr lang="en-US" dirty="0" smtClean="0">
                <a:effectLst>
                  <a:outerShdw blurRad="38100" dist="38100" dir="2700000" algn="tl">
                    <a:srgbClr val="000000">
                      <a:alpha val="43137"/>
                    </a:srgbClr>
                  </a:outerShdw>
                </a:effectLst>
              </a:rPr>
              <a:t>Arthur LUPIA</a:t>
            </a:r>
          </a:p>
          <a:p>
            <a:pPr eaLnBrk="1" hangingPunct="1">
              <a:buFont typeface="Wingdings 2" charset="2"/>
              <a:buNone/>
              <a:defRPr/>
            </a:pPr>
            <a:r>
              <a:rPr lang="en-US" sz="1100" dirty="0" smtClean="0"/>
              <a:t>University of Michigan</a:t>
            </a:r>
          </a:p>
        </p:txBody>
      </p:sp>
      <p:sp>
        <p:nvSpPr>
          <p:cNvPr id="641026" name="Rectangle 2"/>
          <p:cNvSpPr>
            <a:spLocks noGrp="1" noChangeArrowheads="1"/>
          </p:cNvSpPr>
          <p:nvPr>
            <p:ph type="title"/>
          </p:nvPr>
        </p:nvSpPr>
        <p:spPr>
          <a:xfrm>
            <a:off x="457200" y="2052638"/>
            <a:ext cx="6324600" cy="1828800"/>
          </a:xfrm>
        </p:spPr>
        <p:txBody>
          <a:bodyPr/>
          <a:lstStyle/>
          <a:p>
            <a:pPr eaLnBrk="1" fontAlgn="auto" hangingPunct="1">
              <a:spcAft>
                <a:spcPts val="0"/>
              </a:spcAft>
              <a:defRPr/>
            </a:pPr>
            <a:r>
              <a:rPr lang="en-US" sz="3600" dirty="0" smtClean="0"/>
              <a:t>NEW PROCEDURES FOR CODING OPEN-ENDED SURVEY DATA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400" cy="4572000"/>
          </a:xfrm>
        </p:spPr>
        <p:txBody>
          <a:bodyPr>
            <a:noAutofit/>
          </a:bodyPr>
          <a:lstStyle/>
          <a:p>
            <a:pPr>
              <a:defRPr/>
            </a:pPr>
            <a:endParaRPr lang="en-US" dirty="0" smtClean="0"/>
          </a:p>
          <a:p>
            <a:pPr marL="501650" indent="-457200">
              <a:buFont typeface="+mj-lt"/>
              <a:buAutoNum type="arabicPeriod"/>
              <a:defRPr/>
            </a:pPr>
            <a:r>
              <a:rPr lang="en-US" dirty="0" smtClean="0"/>
              <a:t>Numbers.</a:t>
            </a:r>
          </a:p>
          <a:p>
            <a:pPr marL="501650" indent="-457200">
              <a:buFont typeface="+mj-lt"/>
              <a:buAutoNum type="arabicPeriod"/>
              <a:defRPr/>
            </a:pPr>
            <a:endParaRPr lang="en-US" dirty="0" smtClean="0"/>
          </a:p>
          <a:p>
            <a:pPr marL="501650" indent="-457200">
              <a:buFont typeface="+mj-lt"/>
              <a:buAutoNum type="arabicPeriod"/>
              <a:defRPr/>
            </a:pPr>
            <a:r>
              <a:rPr lang="en-US" dirty="0" smtClean="0"/>
              <a:t>Categorical questions with unlimited universes.</a:t>
            </a:r>
          </a:p>
          <a:p>
            <a:pPr marL="501650" indent="-457200">
              <a:buFont typeface="+mj-lt"/>
              <a:buAutoNum type="arabicPeriod"/>
              <a:defRPr/>
            </a:pPr>
            <a:endParaRPr lang="en-US" dirty="0" smtClean="0"/>
          </a:p>
          <a:p>
            <a:pPr marL="501650" indent="-457200">
              <a:buFont typeface="+mj-lt"/>
              <a:buAutoNum type="arabicPeriod"/>
              <a:defRPr/>
            </a:pPr>
            <a:r>
              <a:rPr lang="en-US" dirty="0" smtClean="0"/>
              <a:t>Knowledge quiz questions.</a:t>
            </a:r>
          </a:p>
          <a:p>
            <a:pPr lvl="1">
              <a:defRPr/>
            </a:pPr>
            <a:endParaRPr lang="en-US" dirty="0"/>
          </a:p>
          <a:p>
            <a:pPr>
              <a:defRPr/>
            </a:pPr>
            <a:endParaRPr lang="en-US" dirty="0" smtClean="0"/>
          </a:p>
          <a:p>
            <a:pPr>
              <a:defRPr/>
            </a:pPr>
            <a:r>
              <a:rPr lang="en-US" u="sng" dirty="0" smtClean="0"/>
              <a:t>Much literature</a:t>
            </a:r>
            <a:r>
              <a:rPr lang="en-US" dirty="0" smtClean="0"/>
              <a:t>: These types of measurements are done more accurately with open-ended questions than with closed-ended questions.</a:t>
            </a:r>
          </a:p>
          <a:p>
            <a:pPr>
              <a:defRPr/>
            </a:pPr>
            <a:endParaRPr lang="en-US" dirty="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Question Types</a:t>
            </a:r>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government </a:t>
            </a:r>
            <a:br>
              <a:rPr lang="en-US" dirty="0" smtClean="0"/>
            </a:br>
            <a:r>
              <a:rPr lang="en-US" dirty="0" smtClean="0"/>
              <a:t>categorization system</a:t>
            </a:r>
            <a:endParaRPr lang="en-US" dirty="0" smtClean="0">
              <a:solidFill>
                <a:srgbClr val="FF0000"/>
              </a:solidFill>
            </a:endParaRPr>
          </a:p>
        </p:txBody>
      </p:sp>
      <p:sp>
        <p:nvSpPr>
          <p:cNvPr id="5" name="Content Placeholder 4"/>
          <p:cNvSpPr>
            <a:spLocks noGrp="1"/>
          </p:cNvSpPr>
          <p:nvPr>
            <p:ph sz="half" idx="1"/>
          </p:nvPr>
        </p:nvSpPr>
        <p:spPr>
          <a:xfrm>
            <a:off x="457200" y="1676400"/>
            <a:ext cx="8153400" cy="4876800"/>
          </a:xfrm>
        </p:spPr>
        <p:txBody>
          <a:bodyPr>
            <a:normAutofit fontScale="47500" lnSpcReduction="20000"/>
          </a:bodyPr>
          <a:lstStyle/>
          <a:p>
            <a:pPr algn="ctr">
              <a:buFont typeface="Wingdings 2" pitchFamily="18" charset="2"/>
              <a:buNone/>
              <a:defRPr/>
            </a:pPr>
            <a:r>
              <a:rPr lang="en-US" sz="3300" dirty="0" smtClean="0"/>
              <a:t>Federal Budget Categories</a:t>
            </a:r>
          </a:p>
          <a:p>
            <a:pPr>
              <a:defRPr/>
            </a:pPr>
            <a:endParaRPr lang="en-US" dirty="0" smtClean="0"/>
          </a:p>
          <a:p>
            <a:pPr>
              <a:defRPr/>
            </a:pPr>
            <a:r>
              <a:rPr lang="en-US" dirty="0" smtClean="0"/>
              <a:t>National defense</a:t>
            </a:r>
          </a:p>
          <a:p>
            <a:pPr>
              <a:defRPr/>
            </a:pPr>
            <a:r>
              <a:rPr lang="en-US" dirty="0" smtClean="0"/>
              <a:t>International affairs</a:t>
            </a:r>
          </a:p>
          <a:p>
            <a:pPr>
              <a:defRPr/>
            </a:pPr>
            <a:r>
              <a:rPr lang="en-US" dirty="0" smtClean="0"/>
              <a:t>General science, space and technology</a:t>
            </a:r>
          </a:p>
          <a:p>
            <a:pPr>
              <a:defRPr/>
            </a:pPr>
            <a:r>
              <a:rPr lang="en-US" dirty="0" smtClean="0"/>
              <a:t>Energy</a:t>
            </a:r>
          </a:p>
          <a:p>
            <a:pPr>
              <a:defRPr/>
            </a:pPr>
            <a:r>
              <a:rPr lang="en-US" dirty="0" smtClean="0"/>
              <a:t>Natural resources and environment</a:t>
            </a:r>
          </a:p>
          <a:p>
            <a:pPr>
              <a:defRPr/>
            </a:pPr>
            <a:r>
              <a:rPr lang="en-US" dirty="0" smtClean="0"/>
              <a:t>Agriculture</a:t>
            </a:r>
          </a:p>
          <a:p>
            <a:pPr>
              <a:defRPr/>
            </a:pPr>
            <a:r>
              <a:rPr lang="en-US" dirty="0" smtClean="0"/>
              <a:t>Commerce and housing credit</a:t>
            </a:r>
          </a:p>
          <a:p>
            <a:pPr>
              <a:defRPr/>
            </a:pPr>
            <a:r>
              <a:rPr lang="en-US" dirty="0" smtClean="0"/>
              <a:t>Transportation</a:t>
            </a:r>
          </a:p>
          <a:p>
            <a:pPr>
              <a:defRPr/>
            </a:pPr>
            <a:r>
              <a:rPr lang="en-US" dirty="0" smtClean="0"/>
              <a:t>Community and regional development</a:t>
            </a:r>
          </a:p>
          <a:p>
            <a:pPr>
              <a:defRPr/>
            </a:pPr>
            <a:r>
              <a:rPr lang="en-US" dirty="0" smtClean="0"/>
              <a:t>Education, training, employment, and social services</a:t>
            </a:r>
          </a:p>
          <a:p>
            <a:pPr>
              <a:defRPr/>
            </a:pPr>
            <a:r>
              <a:rPr lang="en-US" dirty="0" smtClean="0"/>
              <a:t>Health</a:t>
            </a:r>
          </a:p>
          <a:p>
            <a:pPr>
              <a:defRPr/>
            </a:pPr>
            <a:r>
              <a:rPr lang="en-US" dirty="0" smtClean="0"/>
              <a:t>Medicare</a:t>
            </a:r>
          </a:p>
          <a:p>
            <a:pPr>
              <a:defRPr/>
            </a:pPr>
            <a:r>
              <a:rPr lang="en-US" dirty="0" smtClean="0"/>
              <a:t>Income security</a:t>
            </a:r>
          </a:p>
          <a:p>
            <a:pPr>
              <a:defRPr/>
            </a:pPr>
            <a:r>
              <a:rPr lang="en-US" dirty="0" smtClean="0"/>
              <a:t>Social security</a:t>
            </a:r>
          </a:p>
          <a:p>
            <a:pPr>
              <a:defRPr/>
            </a:pPr>
            <a:r>
              <a:rPr lang="en-US" dirty="0" smtClean="0"/>
              <a:t>Veterans benefits and services</a:t>
            </a:r>
          </a:p>
          <a:p>
            <a:pPr>
              <a:defRPr/>
            </a:pPr>
            <a:r>
              <a:rPr lang="en-US" dirty="0" smtClean="0"/>
              <a:t>Administration of justice</a:t>
            </a:r>
          </a:p>
          <a:p>
            <a:pPr>
              <a:defRPr/>
            </a:pPr>
            <a:r>
              <a:rPr lang="en-US" dirty="0" smtClean="0"/>
              <a:t>General government</a:t>
            </a:r>
          </a:p>
          <a:p>
            <a:pPr>
              <a:defRPr/>
            </a:pPr>
            <a:r>
              <a:rPr lang="en-US" dirty="0" smtClean="0"/>
              <a:t>Net interest</a:t>
            </a:r>
          </a:p>
          <a:p>
            <a:pPr>
              <a:defRPr/>
            </a:pPr>
            <a:r>
              <a:rPr lang="en-US" dirty="0" smtClean="0"/>
              <a:t>Allowances</a:t>
            </a:r>
          </a:p>
          <a:p>
            <a:pPr>
              <a:defRPr/>
            </a:pPr>
            <a:r>
              <a:rPr lang="en-US" dirty="0" smtClean="0"/>
              <a:t>Undistributed offsetting receipts</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Psychology </a:t>
            </a:r>
            <a:br>
              <a:rPr lang="en-US" dirty="0" smtClean="0"/>
            </a:br>
            <a:r>
              <a:rPr lang="en-US" dirty="0" smtClean="0"/>
              <a:t>categorization system</a:t>
            </a:r>
            <a:endParaRPr lang="en-US" dirty="0" smtClean="0">
              <a:solidFill>
                <a:srgbClr val="FF0000"/>
              </a:solidFill>
            </a:endParaRPr>
          </a:p>
        </p:txBody>
      </p:sp>
      <p:sp>
        <p:nvSpPr>
          <p:cNvPr id="5" name="Content Placeholder 4"/>
          <p:cNvSpPr>
            <a:spLocks noGrp="1"/>
          </p:cNvSpPr>
          <p:nvPr>
            <p:ph sz="half" idx="1"/>
          </p:nvPr>
        </p:nvSpPr>
        <p:spPr>
          <a:xfrm>
            <a:off x="457200" y="1676400"/>
            <a:ext cx="8153400" cy="3886200"/>
          </a:xfrm>
        </p:spPr>
        <p:txBody>
          <a:bodyPr/>
          <a:lstStyle/>
          <a:p>
            <a:pPr algn="ctr">
              <a:buFont typeface="Wingdings 2" pitchFamily="18" charset="2"/>
              <a:buNone/>
              <a:defRPr/>
            </a:pPr>
            <a:r>
              <a:rPr lang="en-US" sz="3300" dirty="0" smtClean="0"/>
              <a:t>The “Big Five” Personality Traits</a:t>
            </a:r>
          </a:p>
          <a:p>
            <a:pPr>
              <a:defRPr/>
            </a:pPr>
            <a:endParaRPr lang="en-US" dirty="0" smtClean="0"/>
          </a:p>
          <a:p>
            <a:pPr>
              <a:defRPr/>
            </a:pPr>
            <a:r>
              <a:rPr lang="en-US" dirty="0" smtClean="0"/>
              <a:t>Openness to experience</a:t>
            </a:r>
          </a:p>
          <a:p>
            <a:pPr>
              <a:defRPr/>
            </a:pPr>
            <a:r>
              <a:rPr lang="en-US" dirty="0" smtClean="0"/>
              <a:t>Conscientiousness</a:t>
            </a:r>
          </a:p>
          <a:p>
            <a:pPr>
              <a:defRPr/>
            </a:pPr>
            <a:r>
              <a:rPr lang="en-US" dirty="0" smtClean="0"/>
              <a:t>Extraversion</a:t>
            </a:r>
          </a:p>
          <a:p>
            <a:pPr>
              <a:defRPr/>
            </a:pPr>
            <a:r>
              <a:rPr lang="en-US" dirty="0" smtClean="0"/>
              <a:t>Agreeableness</a:t>
            </a:r>
          </a:p>
          <a:p>
            <a:pPr>
              <a:defRPr/>
            </a:pPr>
            <a:r>
              <a:rPr lang="en-US" dirty="0" smtClean="0"/>
              <a:t>Neuroticism</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Look outside the survey world for other categorization systems</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2090738"/>
          </a:xfrm>
        </p:spPr>
        <p:txBody>
          <a:bodyPr/>
          <a:lstStyle/>
          <a:p>
            <a:pPr marL="0" indent="0" algn="ctr">
              <a:buFont typeface="Wingdings 2" pitchFamily="18" charset="2"/>
              <a:buNone/>
              <a:defRPr/>
            </a:pPr>
            <a:r>
              <a:rPr lang="en-US" sz="4400" dirty="0" smtClean="0">
                <a:solidFill>
                  <a:schemeClr val="tx1"/>
                </a:solidFill>
              </a:rPr>
              <a:t>Part 2</a:t>
            </a:r>
          </a:p>
          <a:p>
            <a:pPr marL="0" indent="0" algn="ctr">
              <a:buFont typeface="Wingdings 2" pitchFamily="18" charset="2"/>
              <a:buNone/>
              <a:defRPr/>
            </a:pPr>
            <a:r>
              <a:rPr lang="en-US" sz="4400" dirty="0" smtClean="0">
                <a:solidFill>
                  <a:schemeClr val="tx1"/>
                </a:solidFill>
              </a:rPr>
              <a:t>The Instructions</a:t>
            </a:r>
          </a:p>
          <a:p>
            <a:pPr>
              <a:defRPr/>
            </a:pPr>
            <a:endParaRPr lang="en-US" sz="1800" dirty="0" smtClean="0">
              <a:solidFill>
                <a:schemeClr val="tx1"/>
              </a:solidFill>
            </a:endParaRP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four parts of optimal coding</a:t>
            </a:r>
            <a:endParaRPr lang="en-US"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895600"/>
            <a:ext cx="7010400" cy="3230563"/>
          </a:xfrm>
        </p:spPr>
        <p:txBody>
          <a:bodyPr/>
          <a:lstStyle/>
          <a:p>
            <a:pPr marL="0" indent="0" algn="ctr">
              <a:buFont typeface="Wingdings 2" pitchFamily="18" charset="2"/>
              <a:buNone/>
              <a:defRPr/>
            </a:pPr>
            <a:r>
              <a:rPr lang="en-US" sz="2800" dirty="0" smtClean="0"/>
              <a:t>The rules governing how people categorize answers</a:t>
            </a:r>
          </a:p>
          <a:p>
            <a:pPr lvl="1" algn="ctr">
              <a:defRPr/>
            </a:pPr>
            <a:endParaRPr lang="en-US" dirty="0" smtClean="0"/>
          </a:p>
        </p:txBody>
      </p:sp>
      <p:sp>
        <p:nvSpPr>
          <p:cNvPr id="3" name="Title 2"/>
          <p:cNvSpPr>
            <a:spLocks noGrp="1"/>
          </p:cNvSpPr>
          <p:nvPr>
            <p:ph type="title"/>
          </p:nvPr>
        </p:nvSpPr>
        <p:spPr/>
        <p:txBody>
          <a:bodyPr/>
          <a:lstStyle/>
          <a:p>
            <a:pPr>
              <a:defRPr/>
            </a:pPr>
            <a:r>
              <a:rPr lang="en-US" dirty="0" smtClean="0"/>
              <a:t>instructions</a:t>
            </a:r>
            <a:endParaRPr lang="en-US"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Instructions should always be written, </a:t>
            </a:r>
          </a:p>
          <a:p>
            <a:pPr algn="ctr">
              <a:spcBef>
                <a:spcPct val="20000"/>
              </a:spcBef>
              <a:buClr>
                <a:schemeClr val="accent1"/>
              </a:buClr>
              <a:defRPr/>
            </a:pPr>
            <a:r>
              <a:rPr lang="en-US" sz="3600" spc="150" dirty="0">
                <a:solidFill>
                  <a:schemeClr val="tx2"/>
                </a:solidFill>
                <a:latin typeface="+mn-lt"/>
                <a:ea typeface="+mn-ea"/>
              </a:rPr>
              <a:t>never oral</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Instructions should always be written, never oral</a:t>
            </a:r>
          </a:p>
          <a:p>
            <a:pPr>
              <a:defRPr/>
            </a:pPr>
            <a:endParaRPr lang="en-US" dirty="0" smtClean="0"/>
          </a:p>
          <a:p>
            <a:pPr lvl="1">
              <a:defRPr/>
            </a:pPr>
            <a:r>
              <a:rPr lang="en-US" dirty="0" smtClean="0"/>
              <a:t>Create a detailed coding manual</a:t>
            </a:r>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Instructions should always be written, never oral</a:t>
            </a:r>
          </a:p>
          <a:p>
            <a:pPr>
              <a:defRPr/>
            </a:pPr>
            <a:endParaRPr lang="en-US" dirty="0" smtClean="0"/>
          </a:p>
          <a:p>
            <a:pPr lvl="1">
              <a:defRPr/>
            </a:pPr>
            <a:r>
              <a:rPr lang="en-US" dirty="0" smtClean="0"/>
              <a:t>Create a detailed coding manual</a:t>
            </a:r>
          </a:p>
          <a:p>
            <a:pPr lvl="1">
              <a:defRPr/>
            </a:pPr>
            <a:endParaRPr lang="en-US" dirty="0" smtClean="0"/>
          </a:p>
          <a:p>
            <a:pPr lvl="1">
              <a:defRPr/>
            </a:pPr>
            <a:r>
              <a:rPr lang="en-US" dirty="0" smtClean="0"/>
              <a:t>Modify the manual to address unanticipated problems</a:t>
            </a:r>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Instructions should always be written, never oral</a:t>
            </a:r>
          </a:p>
          <a:p>
            <a:pPr>
              <a:defRPr/>
            </a:pPr>
            <a:endParaRPr lang="en-US" dirty="0" smtClean="0"/>
          </a:p>
          <a:p>
            <a:pPr lvl="1">
              <a:defRPr/>
            </a:pPr>
            <a:r>
              <a:rPr lang="en-US" dirty="0" smtClean="0"/>
              <a:t>Create a detailed coding manual</a:t>
            </a:r>
          </a:p>
          <a:p>
            <a:pPr lvl="1">
              <a:defRPr/>
            </a:pPr>
            <a:endParaRPr lang="en-US" dirty="0" smtClean="0"/>
          </a:p>
          <a:p>
            <a:pPr lvl="1">
              <a:defRPr/>
            </a:pPr>
            <a:r>
              <a:rPr lang="en-US" dirty="0" smtClean="0"/>
              <a:t>Modify the manual to address unanticipated problems</a:t>
            </a:r>
          </a:p>
          <a:p>
            <a:pPr lvl="1">
              <a:defRPr/>
            </a:pPr>
            <a:endParaRPr lang="en-US" dirty="0" smtClean="0"/>
          </a:p>
          <a:p>
            <a:pPr lvl="1">
              <a:defRPr/>
            </a:pPr>
            <a:r>
              <a:rPr lang="en-US" dirty="0" smtClean="0"/>
              <a:t>Distribute updated manuals simultaneously to all coders</a:t>
            </a:r>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400" cy="4406900"/>
          </a:xfrm>
        </p:spPr>
        <p:txBody>
          <a:bodyPr/>
          <a:lstStyle/>
          <a:p>
            <a:pPr>
              <a:defRPr/>
            </a:pPr>
            <a:r>
              <a:rPr lang="en-US" dirty="0" smtClean="0"/>
              <a:t>Examples from an instruction manual:</a:t>
            </a:r>
          </a:p>
          <a:p>
            <a:pPr lvl="1">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400" cy="4572000"/>
          </a:xfrm>
        </p:spPr>
        <p:txBody>
          <a:bodyPr>
            <a:noAutofit/>
          </a:bodyPr>
          <a:lstStyle/>
          <a:p>
            <a:pPr>
              <a:defRPr/>
            </a:pPr>
            <a:endParaRPr lang="en-US" dirty="0" smtClean="0"/>
          </a:p>
          <a:p>
            <a:pPr marL="501650" indent="-457200">
              <a:buFont typeface="+mj-lt"/>
              <a:buAutoNum type="arabicPeriod"/>
              <a:defRPr/>
            </a:pPr>
            <a:r>
              <a:rPr lang="en-US" dirty="0" smtClean="0"/>
              <a:t>Numbers.</a:t>
            </a:r>
          </a:p>
          <a:p>
            <a:pPr marL="501650" indent="-457200">
              <a:buFont typeface="+mj-lt"/>
              <a:buAutoNum type="arabicPeriod"/>
              <a:defRPr/>
            </a:pPr>
            <a:endParaRPr lang="en-US" dirty="0" smtClean="0"/>
          </a:p>
          <a:p>
            <a:pPr marL="501650" indent="-457200">
              <a:buFont typeface="+mj-lt"/>
              <a:buAutoNum type="arabicPeriod"/>
              <a:defRPr/>
            </a:pPr>
            <a:r>
              <a:rPr lang="en-US" dirty="0" smtClean="0"/>
              <a:t>Categorical questions with unlimited universes.</a:t>
            </a:r>
          </a:p>
          <a:p>
            <a:pPr marL="501650" indent="-457200">
              <a:buFont typeface="+mj-lt"/>
              <a:buAutoNum type="arabicPeriod"/>
              <a:defRPr/>
            </a:pPr>
            <a:endParaRPr lang="en-US" dirty="0" smtClean="0"/>
          </a:p>
          <a:p>
            <a:pPr marL="501650" indent="-457200">
              <a:buFont typeface="+mj-lt"/>
              <a:buAutoNum type="arabicPeriod"/>
              <a:defRPr/>
            </a:pPr>
            <a:r>
              <a:rPr lang="en-US" dirty="0" smtClean="0"/>
              <a:t>Knowledge quiz questions.</a:t>
            </a:r>
          </a:p>
          <a:p>
            <a:pPr lvl="1">
              <a:defRPr/>
            </a:pPr>
            <a:endParaRPr lang="en-US" dirty="0"/>
          </a:p>
          <a:p>
            <a:pPr>
              <a:defRPr/>
            </a:pPr>
            <a:endParaRPr lang="en-US" dirty="0" smtClean="0"/>
          </a:p>
          <a:p>
            <a:pPr>
              <a:defRPr/>
            </a:pPr>
            <a:r>
              <a:rPr lang="en-US" u="sng" dirty="0"/>
              <a:t>Much literature</a:t>
            </a:r>
            <a:r>
              <a:rPr lang="en-US" dirty="0"/>
              <a:t>: These types of measurements are done more accurately with open-ended questions than with closed-ended questions.</a:t>
            </a:r>
          </a:p>
          <a:p>
            <a:pPr>
              <a:defRPr/>
            </a:pPr>
            <a:endParaRPr lang="en-US" dirty="0"/>
          </a:p>
          <a:p>
            <a:pPr>
              <a:defRPr/>
            </a:pPr>
            <a:r>
              <a:rPr lang="en-US" dirty="0" smtClean="0"/>
              <a:t>Categories 2 and 3 require coding.</a:t>
            </a:r>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Question Types</a:t>
            </a:r>
            <a:endParaRPr lang="en-US"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400" cy="4406900"/>
          </a:xfrm>
        </p:spPr>
        <p:txBody>
          <a:bodyPr/>
          <a:lstStyle/>
          <a:p>
            <a:pPr>
              <a:defRPr/>
            </a:pPr>
            <a:r>
              <a:rPr lang="en-US" dirty="0" smtClean="0"/>
              <a:t>Examples from an instruction manual:</a:t>
            </a:r>
          </a:p>
          <a:p>
            <a:pPr lvl="1">
              <a:defRPr/>
            </a:pPr>
            <a:endParaRPr lang="en-US" dirty="0" smtClean="0"/>
          </a:p>
          <a:p>
            <a:pPr marL="274638" lvl="1" indent="0">
              <a:defRPr/>
            </a:pPr>
            <a:r>
              <a:rPr lang="en-US" dirty="0" smtClean="0"/>
              <a:t>“Try to identify as many ideas in an answer as possible.  Any single word, phrase, sentence, or group of sentences that could be an idea should be treated as if it is an idea.”</a:t>
            </a:r>
          </a:p>
          <a:p>
            <a:pPr marL="274638" lvl="1" indent="0">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400" cy="4406900"/>
          </a:xfrm>
        </p:spPr>
        <p:txBody>
          <a:bodyPr/>
          <a:lstStyle/>
          <a:p>
            <a:pPr>
              <a:defRPr/>
            </a:pPr>
            <a:r>
              <a:rPr lang="en-US" dirty="0" smtClean="0"/>
              <a:t>Examples from an instruction manual:</a:t>
            </a:r>
          </a:p>
          <a:p>
            <a:pPr lvl="1">
              <a:defRPr/>
            </a:pPr>
            <a:endParaRPr lang="en-US" dirty="0" smtClean="0"/>
          </a:p>
          <a:p>
            <a:pPr marL="274638" lvl="1" indent="0">
              <a:defRPr/>
            </a:pPr>
            <a:r>
              <a:rPr lang="en-US" dirty="0" smtClean="0"/>
              <a:t>“Try to identify as many ideas in an answer as possible.  Any single word, phrase, sentence, or group of sentences that could be an idea should be treated as if it is an idea.”</a:t>
            </a:r>
          </a:p>
          <a:p>
            <a:pPr marL="274638" lvl="1" indent="0">
              <a:defRPr/>
            </a:pPr>
            <a:endParaRPr lang="en-US" dirty="0" smtClean="0"/>
          </a:p>
          <a:p>
            <a:pPr marL="274638" lvl="1" indent="0">
              <a:defRPr/>
            </a:pPr>
            <a:r>
              <a:rPr lang="en-US" dirty="0" smtClean="0"/>
              <a:t>“Assign a code for each idea in a response even if it is repeated within the response.”</a:t>
            </a:r>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400" cy="4406900"/>
          </a:xfrm>
        </p:spPr>
        <p:txBody>
          <a:bodyPr/>
          <a:lstStyle/>
          <a:p>
            <a:pPr>
              <a:defRPr/>
            </a:pPr>
            <a:r>
              <a:rPr lang="en-US" dirty="0" smtClean="0"/>
              <a:t>Examples from an instruction manual:</a:t>
            </a:r>
          </a:p>
          <a:p>
            <a:pPr lvl="1">
              <a:defRPr/>
            </a:pPr>
            <a:endParaRPr lang="en-US" dirty="0" smtClean="0"/>
          </a:p>
          <a:p>
            <a:pPr marL="274638" lvl="1" indent="0">
              <a:defRPr/>
            </a:pPr>
            <a:r>
              <a:rPr lang="en-US" dirty="0" smtClean="0"/>
              <a:t>“Try to identify as many ideas in an answer as possible.  Any single word, phrase, sentence, or group of sentences that could be an idea should be treated as if it is an idea.”</a:t>
            </a:r>
          </a:p>
          <a:p>
            <a:pPr marL="274638" lvl="1" indent="0">
              <a:defRPr/>
            </a:pPr>
            <a:endParaRPr lang="en-US" dirty="0" smtClean="0"/>
          </a:p>
          <a:p>
            <a:pPr marL="274638" lvl="1" indent="0">
              <a:defRPr/>
            </a:pPr>
            <a:r>
              <a:rPr lang="en-US" dirty="0" smtClean="0"/>
              <a:t>“Assign a code for each idea in a response even if it is repeated within the response.”</a:t>
            </a:r>
          </a:p>
          <a:p>
            <a:pPr marL="274638" lvl="1" indent="0">
              <a:defRPr/>
            </a:pPr>
            <a:endParaRPr lang="en-US" dirty="0" smtClean="0"/>
          </a:p>
          <a:p>
            <a:pPr marL="274638" lvl="1" indent="0">
              <a:defRPr/>
            </a:pPr>
            <a:r>
              <a:rPr lang="en-US" dirty="0" smtClean="0"/>
              <a:t>“List the codes you assign in the order in which the ideas appear in an answer”.</a:t>
            </a:r>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1</a:t>
            </a:r>
            <a:endParaRPr lang="en-US" dirty="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Instructions should always be written, never oral</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Clearly defined categories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Clearly defined categories</a:t>
            </a:r>
          </a:p>
          <a:p>
            <a:pPr>
              <a:defRPr/>
            </a:pPr>
            <a:endParaRPr lang="en-US" dirty="0" smtClean="0"/>
          </a:p>
          <a:p>
            <a:pPr lvl="1">
              <a:defRPr/>
            </a:pPr>
            <a:r>
              <a:rPr lang="en-US" dirty="0" smtClean="0"/>
              <a:t>Assume coders are unfamiliar with a category</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Clearly defined categories</a:t>
            </a:r>
          </a:p>
          <a:p>
            <a:pPr>
              <a:defRPr/>
            </a:pPr>
            <a:endParaRPr lang="en-US" dirty="0" smtClean="0"/>
          </a:p>
          <a:p>
            <a:pPr lvl="1">
              <a:defRPr/>
            </a:pPr>
            <a:r>
              <a:rPr lang="en-US" dirty="0" smtClean="0"/>
              <a:t>Assume coders are unfamiliar with a category</a:t>
            </a:r>
          </a:p>
          <a:p>
            <a:pPr lvl="1">
              <a:defRPr/>
            </a:pPr>
            <a:endParaRPr lang="en-US" dirty="0" smtClean="0"/>
          </a:p>
          <a:p>
            <a:pPr lvl="1">
              <a:defRPr/>
            </a:pPr>
            <a:r>
              <a:rPr lang="en-US" dirty="0" smtClean="0"/>
              <a:t>Define category inclusions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Clearly defined categories</a:t>
            </a:r>
          </a:p>
          <a:p>
            <a:pPr>
              <a:defRPr/>
            </a:pPr>
            <a:endParaRPr lang="en-US" dirty="0" smtClean="0"/>
          </a:p>
          <a:p>
            <a:pPr lvl="1">
              <a:defRPr/>
            </a:pPr>
            <a:r>
              <a:rPr lang="en-US" dirty="0" smtClean="0"/>
              <a:t>Assume coders are unfamiliar with a category</a:t>
            </a:r>
          </a:p>
          <a:p>
            <a:pPr lvl="1">
              <a:defRPr/>
            </a:pPr>
            <a:endParaRPr lang="en-US" dirty="0" smtClean="0"/>
          </a:p>
          <a:p>
            <a:pPr lvl="1">
              <a:defRPr/>
            </a:pPr>
            <a:r>
              <a:rPr lang="en-US" dirty="0" smtClean="0"/>
              <a:t>Define category inclusions</a:t>
            </a:r>
          </a:p>
          <a:p>
            <a:pPr lvl="1">
              <a:defRPr/>
            </a:pPr>
            <a:endParaRPr lang="en-US" dirty="0" smtClean="0"/>
          </a:p>
          <a:p>
            <a:pPr lvl="1">
              <a:defRPr/>
            </a:pPr>
            <a:r>
              <a:rPr lang="en-US" dirty="0" smtClean="0"/>
              <a:t>Identify category exclusions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Clearly defined categories</a:t>
            </a:r>
          </a:p>
          <a:p>
            <a:pPr>
              <a:defRPr/>
            </a:pPr>
            <a:endParaRPr lang="en-US" dirty="0" smtClean="0"/>
          </a:p>
          <a:p>
            <a:pPr lvl="1">
              <a:defRPr/>
            </a:pPr>
            <a:r>
              <a:rPr lang="en-US" dirty="0" smtClean="0"/>
              <a:t>Assume coders are unfamiliar with a category</a:t>
            </a:r>
          </a:p>
          <a:p>
            <a:pPr lvl="1">
              <a:defRPr/>
            </a:pPr>
            <a:endParaRPr lang="en-US" dirty="0" smtClean="0"/>
          </a:p>
          <a:p>
            <a:pPr lvl="1">
              <a:defRPr/>
            </a:pPr>
            <a:r>
              <a:rPr lang="en-US" dirty="0" smtClean="0"/>
              <a:t>Define category inclusions</a:t>
            </a:r>
          </a:p>
          <a:p>
            <a:pPr lvl="1">
              <a:defRPr/>
            </a:pPr>
            <a:endParaRPr lang="en-US" dirty="0" smtClean="0"/>
          </a:p>
          <a:p>
            <a:pPr lvl="1">
              <a:defRPr/>
            </a:pPr>
            <a:r>
              <a:rPr lang="en-US" dirty="0" smtClean="0"/>
              <a:t>Identify category exclusions</a:t>
            </a:r>
          </a:p>
          <a:p>
            <a:pPr lvl="1">
              <a:defRPr/>
            </a:pPr>
            <a:endParaRPr lang="en-US" dirty="0" smtClean="0"/>
          </a:p>
          <a:p>
            <a:pPr lvl="1">
              <a:defRPr/>
            </a:pPr>
            <a:r>
              <a:rPr lang="en-US" dirty="0" smtClean="0"/>
              <a:t>Provide keywords</a:t>
            </a:r>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lstStyle/>
          <a:p>
            <a:pPr>
              <a:defRPr/>
            </a:pPr>
            <a:r>
              <a:rPr lang="en-US" i="1" dirty="0"/>
              <a:t>Is there anything in particular about JOHN MCCAIN that might make you want to vote for </a:t>
            </a:r>
            <a:r>
              <a:rPr lang="en-US" i="1" dirty="0" smtClean="0"/>
              <a:t>him?</a:t>
            </a:r>
          </a:p>
          <a:p>
            <a:pPr>
              <a:defRPr/>
            </a:pPr>
            <a:endParaRPr lang="en-US" i="1" dirty="0"/>
          </a:p>
          <a:p>
            <a:pPr>
              <a:defRPr/>
            </a:pPr>
            <a:endParaRPr lang="en-US" i="1" dirty="0" smtClean="0"/>
          </a:p>
          <a:p>
            <a:pPr marL="44450" indent="0">
              <a:buFont typeface="Wingdings 2" pitchFamily="18" charset="2"/>
              <a:buNone/>
              <a:defRPr/>
            </a:pPr>
            <a:endParaRPr lang="en-US" i="1" dirty="0" smtClean="0"/>
          </a:p>
          <a:p>
            <a:pPr>
              <a:defRPr/>
            </a:pPr>
            <a:endParaRPr lang="en-US" i="1" dirty="0"/>
          </a:p>
          <a:p>
            <a:pPr>
              <a:defRPr/>
            </a:pPr>
            <a:endParaRPr lang="en-US" i="1" dirty="0" smtClean="0"/>
          </a:p>
          <a:p>
            <a:pPr>
              <a:defRPr/>
            </a:pPr>
            <a:endParaRPr lang="en-US" dirty="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ANES: </a:t>
            </a:r>
            <a:r>
              <a:rPr lang="en-US" dirty="0" err="1" smtClean="0"/>
              <a:t>Open-ENDED</a:t>
            </a:r>
            <a:r>
              <a:rPr lang="en-US" dirty="0" smtClean="0"/>
              <a:t> questions</a:t>
            </a:r>
            <a:endParaRPr lang="en-U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algn="ctr">
              <a:buFont typeface="Wingdings 2" pitchFamily="18" charset="2"/>
              <a:buNone/>
              <a:defRPr/>
            </a:pPr>
            <a:r>
              <a:rPr lang="en-US" sz="1600" dirty="0" smtClean="0"/>
              <a:t>Policy-poor people</a:t>
            </a:r>
          </a:p>
          <a:p>
            <a:pPr>
              <a:defRPr/>
            </a:pPr>
            <a:endParaRPr lang="en-US" sz="1600" dirty="0" smtClean="0"/>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algn="ctr">
              <a:buFont typeface="Wingdings 2" pitchFamily="18" charset="2"/>
              <a:buNone/>
              <a:defRPr/>
            </a:pPr>
            <a:r>
              <a:rPr lang="en-US" sz="1600" dirty="0" smtClean="0"/>
              <a:t>Policy-poor people</a:t>
            </a:r>
          </a:p>
          <a:p>
            <a:pPr>
              <a:defRPr/>
            </a:pPr>
            <a:endParaRPr lang="en-US" sz="1600" dirty="0" smtClean="0"/>
          </a:p>
          <a:p>
            <a:pPr lvl="1">
              <a:defRPr/>
            </a:pPr>
            <a:r>
              <a:rPr lang="en-US" sz="1600" dirty="0" smtClean="0"/>
              <a:t>Definition: What the candidate will do about government programs to help poor people. The candidate’s policy, stand, views, position, or emphasis on government programs to help poor people.</a:t>
            </a:r>
          </a:p>
          <a:p>
            <a:pPr lvl="1">
              <a:defRPr/>
            </a:pPr>
            <a:endParaRPr lang="en-US" sz="1600" dirty="0" smtClean="0"/>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algn="ctr">
              <a:buFont typeface="Wingdings 2" pitchFamily="18" charset="2"/>
              <a:buNone/>
              <a:defRPr/>
            </a:pPr>
            <a:r>
              <a:rPr lang="en-US" sz="1600" dirty="0" smtClean="0"/>
              <a:t>Policy-poor people</a:t>
            </a:r>
          </a:p>
          <a:p>
            <a:pPr>
              <a:defRPr/>
            </a:pPr>
            <a:endParaRPr lang="en-US" sz="1600" dirty="0" smtClean="0"/>
          </a:p>
          <a:p>
            <a:pPr lvl="1">
              <a:defRPr/>
            </a:pPr>
            <a:r>
              <a:rPr lang="en-US" sz="1600" dirty="0" smtClean="0"/>
              <a:t>Definition: What the candidate will do about government programs to help poor people. The candidate’s policy, stand, views, position, or emphasis on government programs to help poor people.</a:t>
            </a:r>
          </a:p>
          <a:p>
            <a:pPr lvl="1">
              <a:defRPr/>
            </a:pPr>
            <a:endParaRPr lang="en-US" sz="1600" dirty="0" smtClean="0"/>
          </a:p>
          <a:p>
            <a:pPr lvl="1">
              <a:defRPr/>
            </a:pPr>
            <a:r>
              <a:rPr lang="en-US" sz="1600" dirty="0" smtClean="0"/>
              <a:t>Inclusions: This code should only be assigned to ideas that mention helping poor people or government programs to help poor people.  </a:t>
            </a:r>
          </a:p>
          <a:p>
            <a:pPr lvl="1">
              <a:defRPr/>
            </a:pPr>
            <a:endParaRPr lang="en-US" sz="1600" dirty="0" smtClean="0"/>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algn="ctr">
              <a:buFont typeface="Wingdings 2" pitchFamily="18" charset="2"/>
              <a:buNone/>
              <a:defRPr/>
            </a:pPr>
            <a:r>
              <a:rPr lang="en-US" sz="1600" dirty="0" smtClean="0"/>
              <a:t>Policy-poor people</a:t>
            </a:r>
          </a:p>
          <a:p>
            <a:pPr>
              <a:defRPr/>
            </a:pPr>
            <a:endParaRPr lang="en-US" sz="1600" dirty="0" smtClean="0"/>
          </a:p>
          <a:p>
            <a:pPr lvl="1">
              <a:defRPr/>
            </a:pPr>
            <a:r>
              <a:rPr lang="en-US" sz="1600" dirty="0" smtClean="0"/>
              <a:t>Definition: What the candidate will do about government programs to help poor people. The candidate’s policy, stand, views, position, or emphasis on government programs to help poor people.</a:t>
            </a:r>
          </a:p>
          <a:p>
            <a:pPr lvl="1">
              <a:defRPr/>
            </a:pPr>
            <a:endParaRPr lang="en-US" sz="1600" dirty="0" smtClean="0"/>
          </a:p>
          <a:p>
            <a:pPr lvl="1">
              <a:defRPr/>
            </a:pPr>
            <a:r>
              <a:rPr lang="en-US" sz="1600" dirty="0" smtClean="0"/>
              <a:t>Inclusions: This code should only be assigned to ideas that mention helping poor people or government programs to help poor people.  </a:t>
            </a:r>
          </a:p>
          <a:p>
            <a:pPr lvl="1">
              <a:defRPr/>
            </a:pPr>
            <a:endParaRPr lang="en-US" sz="1600" dirty="0" smtClean="0"/>
          </a:p>
          <a:p>
            <a:pPr lvl="1">
              <a:defRPr/>
            </a:pPr>
            <a:r>
              <a:rPr lang="en-US" sz="1600" dirty="0" smtClean="0"/>
              <a:t>Exclusions: Any idea that mentions how much the candidate cares about poor people should be assigned code 34 Groups. </a:t>
            </a:r>
          </a:p>
          <a:p>
            <a:pPr lvl="1">
              <a:defRPr/>
            </a:pPr>
            <a:endParaRPr lang="en-US" sz="1600" dirty="0" smtClean="0"/>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1600" dirty="0" smtClean="0"/>
              <a:t>Example from an instruction manual </a:t>
            </a:r>
          </a:p>
          <a:p>
            <a:pPr>
              <a:defRPr/>
            </a:pPr>
            <a:endParaRPr lang="en-US" sz="1600" dirty="0" smtClean="0"/>
          </a:p>
          <a:p>
            <a:pPr algn="ctr">
              <a:buFont typeface="Wingdings 2" pitchFamily="18" charset="2"/>
              <a:buNone/>
              <a:defRPr/>
            </a:pPr>
            <a:r>
              <a:rPr lang="en-US" sz="1600" dirty="0" smtClean="0"/>
              <a:t>Policy-poor people</a:t>
            </a:r>
          </a:p>
          <a:p>
            <a:pPr>
              <a:defRPr/>
            </a:pPr>
            <a:endParaRPr lang="en-US" sz="1600" dirty="0" smtClean="0"/>
          </a:p>
          <a:p>
            <a:pPr lvl="1">
              <a:defRPr/>
            </a:pPr>
            <a:r>
              <a:rPr lang="en-US" sz="1600" dirty="0" smtClean="0"/>
              <a:t>Definition: What the candidate will do about government programs to help poor people. The candidate’s policy, stand, views, position, or emphasis on government programs to help poor people.</a:t>
            </a:r>
          </a:p>
          <a:p>
            <a:pPr lvl="1">
              <a:defRPr/>
            </a:pPr>
            <a:endParaRPr lang="en-US" sz="1600" dirty="0" smtClean="0"/>
          </a:p>
          <a:p>
            <a:pPr lvl="1">
              <a:defRPr/>
            </a:pPr>
            <a:r>
              <a:rPr lang="en-US" sz="1600" dirty="0" smtClean="0"/>
              <a:t>Inclusions: This code should only be assigned to ideas that mention helping poor people or government programs to help poor people.  </a:t>
            </a:r>
          </a:p>
          <a:p>
            <a:pPr lvl="1">
              <a:defRPr/>
            </a:pPr>
            <a:endParaRPr lang="en-US" sz="1600" dirty="0" smtClean="0"/>
          </a:p>
          <a:p>
            <a:pPr lvl="1">
              <a:defRPr/>
            </a:pPr>
            <a:r>
              <a:rPr lang="en-US" sz="1600" dirty="0" smtClean="0"/>
              <a:t>Exclusions: Any idea that mentions how much the candidate cares about poor people should be assigned code 34 Groups. </a:t>
            </a:r>
          </a:p>
          <a:p>
            <a:pPr lvl="1">
              <a:defRPr/>
            </a:pPr>
            <a:endParaRPr lang="en-US" sz="1600" dirty="0" smtClean="0"/>
          </a:p>
          <a:p>
            <a:pPr lvl="1">
              <a:defRPr/>
            </a:pPr>
            <a:r>
              <a:rPr lang="en-US" sz="1600" dirty="0" smtClean="0"/>
              <a:t>Keywords: welfare, food stamps, Medicaid, Aid for Families with Dependent Children (AFDC), and public housing.  </a:t>
            </a:r>
          </a:p>
          <a:p>
            <a:pPr lvl="1">
              <a:defRPr/>
            </a:pPr>
            <a:endParaRPr lang="en-US" sz="1600" dirty="0" smtClean="0"/>
          </a:p>
          <a:p>
            <a:pPr lvl="1">
              <a:defRPr/>
            </a:pPr>
            <a:endParaRPr lang="en-US" sz="1600" dirty="0" smtClean="0"/>
          </a:p>
          <a:p>
            <a:pPr lvl="1">
              <a:defRPr/>
            </a:pPr>
            <a:endParaRPr lang="en-US" sz="1600" dirty="0" smtClean="0"/>
          </a:p>
          <a:p>
            <a:pPr>
              <a:defRPr/>
            </a:pPr>
            <a:endParaRPr lang="en-US" sz="1600" dirty="0" smtClean="0"/>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2</a:t>
            </a:r>
            <a:endParaRPr lang="en-US" dirty="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Clearly defined categories</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Include examples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Include examples</a:t>
            </a:r>
          </a:p>
          <a:p>
            <a:pPr>
              <a:defRPr/>
            </a:pPr>
            <a:endParaRPr lang="en-US" dirty="0" smtClean="0"/>
          </a:p>
          <a:p>
            <a:pPr lvl="1">
              <a:defRPr/>
            </a:pPr>
            <a:r>
              <a:rPr lang="en-US" dirty="0" smtClean="0"/>
              <a:t>Include examples of the coding rules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Include examples</a:t>
            </a:r>
          </a:p>
          <a:p>
            <a:pPr>
              <a:defRPr/>
            </a:pPr>
            <a:endParaRPr lang="en-US" dirty="0" smtClean="0"/>
          </a:p>
          <a:p>
            <a:pPr lvl="1">
              <a:defRPr/>
            </a:pPr>
            <a:r>
              <a:rPr lang="en-US" dirty="0" smtClean="0"/>
              <a:t>Include examples of the coding rules</a:t>
            </a:r>
          </a:p>
          <a:p>
            <a:pPr lvl="1">
              <a:defRPr/>
            </a:pPr>
            <a:endParaRPr lang="en-US" dirty="0" smtClean="0"/>
          </a:p>
          <a:p>
            <a:pPr lvl="1">
              <a:defRPr/>
            </a:pPr>
            <a:r>
              <a:rPr lang="en-US" dirty="0" smtClean="0"/>
              <a:t>Include examples of actual coding</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 coding rule</a:t>
            </a:r>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lstStyle/>
          <a:p>
            <a:pPr>
              <a:defRPr/>
            </a:pPr>
            <a:r>
              <a:rPr lang="en-US" i="1" dirty="0"/>
              <a:t>Is there anything in particular about JOHN MCCAIN that might make you want to vote for </a:t>
            </a:r>
            <a:r>
              <a:rPr lang="en-US" i="1" dirty="0" smtClean="0"/>
              <a:t>him?</a:t>
            </a:r>
          </a:p>
          <a:p>
            <a:pPr>
              <a:defRPr/>
            </a:pPr>
            <a:endParaRPr lang="en-US" i="1" dirty="0"/>
          </a:p>
          <a:p>
            <a:pPr>
              <a:defRPr/>
            </a:pPr>
            <a:r>
              <a:rPr lang="en-US" i="1" dirty="0" smtClean="0"/>
              <a:t>Why </a:t>
            </a:r>
            <a:r>
              <a:rPr lang="en-US" i="1" dirty="0"/>
              <a:t>do you think Barack Obama won the Presidential election</a:t>
            </a:r>
            <a:r>
              <a:rPr lang="en-US" i="1" dirty="0" smtClean="0"/>
              <a:t>?</a:t>
            </a:r>
          </a:p>
          <a:p>
            <a:pPr>
              <a:defRPr/>
            </a:pPr>
            <a:endParaRPr lang="en-US" i="1" dirty="0" smtClean="0"/>
          </a:p>
          <a:p>
            <a:pPr>
              <a:defRPr/>
            </a:pPr>
            <a:endParaRPr lang="en-US" i="1" dirty="0" smtClean="0"/>
          </a:p>
          <a:p>
            <a:pPr marL="44450" indent="0">
              <a:buFont typeface="Wingdings 2" pitchFamily="18" charset="2"/>
              <a:buNone/>
              <a:defRPr/>
            </a:pPr>
            <a:endParaRPr lang="en-US" i="1" dirty="0" smtClean="0"/>
          </a:p>
          <a:p>
            <a:pPr>
              <a:defRPr/>
            </a:pPr>
            <a:endParaRPr lang="en-US" i="1" dirty="0"/>
          </a:p>
          <a:p>
            <a:pPr>
              <a:defRPr/>
            </a:pPr>
            <a:endParaRPr lang="en-US" i="1" dirty="0" smtClean="0"/>
          </a:p>
          <a:p>
            <a:pPr>
              <a:defRPr/>
            </a:pPr>
            <a:endParaRPr lang="en-US" dirty="0"/>
          </a:p>
          <a:p>
            <a:pPr>
              <a:defRPr/>
            </a:pPr>
            <a:endParaRPr lang="en-US" dirty="0" smtClean="0"/>
          </a:p>
          <a:p>
            <a:pPr lvl="1">
              <a:defRPr/>
            </a:pPr>
            <a:endParaRPr lang="en-US" dirty="0" smtClean="0"/>
          </a:p>
          <a:p>
            <a:pPr lvl="1">
              <a:defRPr/>
            </a:pPr>
            <a:endParaRPr lang="en-US" dirty="0"/>
          </a:p>
        </p:txBody>
      </p:sp>
      <p:sp>
        <p:nvSpPr>
          <p:cNvPr id="5" name="Title 2"/>
          <p:cNvSpPr>
            <a:spLocks noGrp="1"/>
          </p:cNvSpPr>
          <p:nvPr>
            <p:ph type="title"/>
          </p:nvPr>
        </p:nvSpPr>
        <p:spPr/>
        <p:txBody>
          <a:bodyPr/>
          <a:lstStyle/>
          <a:p>
            <a:pPr>
              <a:defRPr/>
            </a:pPr>
            <a:r>
              <a:rPr lang="en-US" dirty="0" smtClean="0"/>
              <a:t>ANES: </a:t>
            </a:r>
            <a:r>
              <a:rPr lang="en-US" dirty="0" err="1" smtClean="0"/>
              <a:t>Open-ENDED</a:t>
            </a:r>
            <a:r>
              <a:rPr lang="en-US" dirty="0" smtClean="0"/>
              <a:t> questions</a:t>
            </a:r>
            <a:endParaRPr lang="en-US"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 coding rule</a:t>
            </a:r>
          </a:p>
          <a:p>
            <a:pPr>
              <a:defRPr/>
            </a:pPr>
            <a:endParaRPr lang="en-US" dirty="0" smtClean="0"/>
          </a:p>
          <a:p>
            <a:pPr algn="ctr">
              <a:buFont typeface="Wingdings 2" pitchFamily="18" charset="2"/>
              <a:buNone/>
              <a:defRPr/>
            </a:pPr>
            <a:r>
              <a:rPr lang="en-US" dirty="0" smtClean="0"/>
              <a:t>Rule for coding comparative statements</a:t>
            </a:r>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 coding rule</a:t>
            </a:r>
          </a:p>
          <a:p>
            <a:pPr>
              <a:defRPr/>
            </a:pPr>
            <a:endParaRPr lang="en-US" dirty="0" smtClean="0"/>
          </a:p>
          <a:p>
            <a:pPr algn="ctr">
              <a:buFont typeface="Wingdings 2" pitchFamily="18" charset="2"/>
              <a:buNone/>
              <a:defRPr/>
            </a:pPr>
            <a:r>
              <a:rPr lang="en-US" dirty="0" smtClean="0"/>
              <a:t>Rule for coding comparative statements</a:t>
            </a:r>
          </a:p>
          <a:p>
            <a:pPr>
              <a:defRPr/>
            </a:pPr>
            <a:endParaRPr lang="en-US" dirty="0" smtClean="0"/>
          </a:p>
          <a:p>
            <a:pPr>
              <a:defRPr/>
            </a:pPr>
            <a:r>
              <a:rPr lang="en-US" dirty="0" smtClean="0"/>
              <a:t>Ideas with comparisons should be coded as one idea.  Here is an example, “Jobs are more important than the environment”.  The answer compares “jobs” to “the environment”. You must decide which of the two ideas is more important to the respondent.  In this case, the respondent said “Jobs are more important”.  This means you should code the “jobs” part of the comparison and NOT the environment part.</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actual coding</a:t>
            </a:r>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actual coding</a:t>
            </a:r>
          </a:p>
          <a:p>
            <a:pPr>
              <a:defRPr/>
            </a:pPr>
            <a:endParaRPr lang="en-US" dirty="0" smtClean="0"/>
          </a:p>
          <a:p>
            <a:pPr algn="ctr">
              <a:buFont typeface="Wingdings 2" pitchFamily="18" charset="2"/>
              <a:buNone/>
              <a:defRPr/>
            </a:pPr>
            <a:r>
              <a:rPr lang="en-US" dirty="0" smtClean="0"/>
              <a:t>Coding the idea “</a:t>
            </a:r>
            <a:r>
              <a:rPr lang="en-US" b="1" i="1" dirty="0" smtClean="0"/>
              <a:t>The government wastes too much money”</a:t>
            </a:r>
          </a:p>
          <a:p>
            <a:pPr algn="ctr">
              <a:buFont typeface="Wingdings 2" pitchFamily="18" charset="2"/>
              <a:buNone/>
              <a:defRPr/>
            </a:pPr>
            <a:r>
              <a:rPr lang="en-US" dirty="0" smtClean="0"/>
              <a:t> </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3</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An example of actual coding</a:t>
            </a:r>
          </a:p>
          <a:p>
            <a:pPr>
              <a:defRPr/>
            </a:pPr>
            <a:endParaRPr lang="en-US" dirty="0" smtClean="0"/>
          </a:p>
          <a:p>
            <a:pPr algn="ctr">
              <a:buFont typeface="Wingdings 2" pitchFamily="18" charset="2"/>
              <a:buNone/>
              <a:defRPr/>
            </a:pPr>
            <a:r>
              <a:rPr lang="en-US" dirty="0" smtClean="0"/>
              <a:t>Coding the idea “</a:t>
            </a:r>
            <a:r>
              <a:rPr lang="en-US" b="1" i="1" dirty="0" smtClean="0"/>
              <a:t>The government wastes too much money”</a:t>
            </a:r>
          </a:p>
          <a:p>
            <a:pPr algn="ctr">
              <a:buFont typeface="Wingdings 2" pitchFamily="18" charset="2"/>
              <a:buNone/>
              <a:defRPr/>
            </a:pPr>
            <a:r>
              <a:rPr lang="en-US" dirty="0" smtClean="0"/>
              <a:t> </a:t>
            </a:r>
          </a:p>
          <a:p>
            <a:pPr>
              <a:defRPr/>
            </a:pPr>
            <a:r>
              <a:rPr lang="en-US" dirty="0" smtClean="0"/>
              <a:t>The code that best fits this idea is 46 Budget priorities.  The description for code 46 includes “wasteful spending”.  The idea states “the government wastes too much money”, and the “wasteful spending” description in 46 is closer to this idea than any of the other code descriptions.  You should assign code </a:t>
            </a:r>
            <a:r>
              <a:rPr lang="en-US" i="1" dirty="0" smtClean="0"/>
              <a:t>46</a:t>
            </a:r>
            <a:r>
              <a:rPr lang="en-US" dirty="0" smtClean="0"/>
              <a:t> to the first idea.</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Include examples</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Test instructions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r>
              <a:rPr lang="en-US" dirty="0" smtClean="0"/>
              <a:t>Identify instances in which independent work disagreed</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r>
              <a:rPr lang="en-US" dirty="0" smtClean="0"/>
              <a:t>Identify instances in which independent work disagreed</a:t>
            </a:r>
          </a:p>
          <a:p>
            <a:pPr lvl="1">
              <a:defRPr/>
            </a:pPr>
            <a:endParaRPr lang="en-US" dirty="0" smtClean="0"/>
          </a:p>
          <a:p>
            <a:pPr lvl="1">
              <a:defRPr/>
            </a:pPr>
            <a:r>
              <a:rPr lang="en-US" dirty="0" smtClean="0"/>
              <a:t>Determine if disagreement rate is unacceptably high</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lstStyle/>
          <a:p>
            <a:pPr>
              <a:defRPr/>
            </a:pPr>
            <a:r>
              <a:rPr lang="en-US" i="1" dirty="0"/>
              <a:t>Is there anything in particular about JOHN MCCAIN that might make you want to vote for </a:t>
            </a:r>
            <a:r>
              <a:rPr lang="en-US" i="1" dirty="0" smtClean="0"/>
              <a:t>him?</a:t>
            </a:r>
          </a:p>
          <a:p>
            <a:pPr>
              <a:defRPr/>
            </a:pPr>
            <a:endParaRPr lang="en-US" i="1" dirty="0"/>
          </a:p>
          <a:p>
            <a:pPr>
              <a:defRPr/>
            </a:pPr>
            <a:r>
              <a:rPr lang="en-US" i="1" dirty="0" smtClean="0"/>
              <a:t>Why </a:t>
            </a:r>
            <a:r>
              <a:rPr lang="en-US" i="1" dirty="0"/>
              <a:t>do you think Barack Obama won the Presidential election</a:t>
            </a:r>
            <a:r>
              <a:rPr lang="en-US" i="1" dirty="0" smtClean="0"/>
              <a:t>?</a:t>
            </a:r>
          </a:p>
          <a:p>
            <a:pPr>
              <a:defRPr/>
            </a:pPr>
            <a:endParaRPr lang="en-US" i="1" dirty="0" smtClean="0"/>
          </a:p>
          <a:p>
            <a:pPr>
              <a:defRPr/>
            </a:pPr>
            <a:r>
              <a:rPr lang="en-US" i="1" dirty="0"/>
              <a:t>What do you think is the most important political problem facing the United States today</a:t>
            </a:r>
            <a:r>
              <a:rPr lang="en-US" i="1" dirty="0" smtClean="0"/>
              <a:t>? </a:t>
            </a:r>
          </a:p>
          <a:p>
            <a:pPr>
              <a:defRPr/>
            </a:pPr>
            <a:endParaRPr lang="en-US" i="1" dirty="0" smtClean="0"/>
          </a:p>
          <a:p>
            <a:pPr>
              <a:defRPr/>
            </a:pPr>
            <a:endParaRPr lang="en-US" i="1" dirty="0" smtClean="0"/>
          </a:p>
          <a:p>
            <a:pPr marL="44450" indent="0">
              <a:buFont typeface="Wingdings 2" pitchFamily="18" charset="2"/>
              <a:buNone/>
              <a:defRPr/>
            </a:pPr>
            <a:endParaRPr lang="en-US" i="1" dirty="0" smtClean="0"/>
          </a:p>
          <a:p>
            <a:pPr>
              <a:defRPr/>
            </a:pPr>
            <a:endParaRPr lang="en-US" i="1" dirty="0"/>
          </a:p>
          <a:p>
            <a:pPr>
              <a:defRPr/>
            </a:pPr>
            <a:endParaRPr lang="en-US" i="1" dirty="0" smtClean="0"/>
          </a:p>
          <a:p>
            <a:pPr>
              <a:defRPr/>
            </a:pPr>
            <a:endParaRPr lang="en-US" dirty="0"/>
          </a:p>
          <a:p>
            <a:pPr>
              <a:defRPr/>
            </a:pPr>
            <a:endParaRPr lang="en-US" dirty="0" smtClean="0"/>
          </a:p>
          <a:p>
            <a:pPr lvl="1">
              <a:defRPr/>
            </a:pPr>
            <a:endParaRPr lang="en-US" dirty="0" smtClean="0"/>
          </a:p>
          <a:p>
            <a:pPr lvl="1">
              <a:defRPr/>
            </a:pPr>
            <a:endParaRPr lang="en-US" dirty="0"/>
          </a:p>
        </p:txBody>
      </p:sp>
      <p:sp>
        <p:nvSpPr>
          <p:cNvPr id="5" name="Title 2"/>
          <p:cNvSpPr>
            <a:spLocks noGrp="1"/>
          </p:cNvSpPr>
          <p:nvPr>
            <p:ph type="title"/>
          </p:nvPr>
        </p:nvSpPr>
        <p:spPr/>
        <p:txBody>
          <a:bodyPr/>
          <a:lstStyle/>
          <a:p>
            <a:pPr>
              <a:defRPr/>
            </a:pPr>
            <a:r>
              <a:rPr lang="en-US" dirty="0" smtClean="0"/>
              <a:t>ANES: </a:t>
            </a:r>
            <a:r>
              <a:rPr lang="en-US" dirty="0" err="1" smtClean="0"/>
              <a:t>Open-ENDED</a:t>
            </a:r>
            <a:r>
              <a:rPr lang="en-US" dirty="0" smtClean="0"/>
              <a:t> questions</a:t>
            </a:r>
            <a:endParaRPr lang="en-US" dirty="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r>
              <a:rPr lang="en-US" dirty="0" smtClean="0"/>
              <a:t>Identify instances in which independent work disagreed</a:t>
            </a:r>
          </a:p>
          <a:p>
            <a:pPr lvl="1">
              <a:defRPr/>
            </a:pPr>
            <a:endParaRPr lang="en-US" dirty="0" smtClean="0"/>
          </a:p>
          <a:p>
            <a:pPr lvl="1">
              <a:defRPr/>
            </a:pPr>
            <a:r>
              <a:rPr lang="en-US" dirty="0" smtClean="0"/>
              <a:t>Determine if disagreement rate is unacceptably high</a:t>
            </a:r>
          </a:p>
          <a:p>
            <a:pPr lvl="1">
              <a:defRPr/>
            </a:pPr>
            <a:endParaRPr lang="en-US" dirty="0" smtClean="0"/>
          </a:p>
          <a:p>
            <a:pPr lvl="1">
              <a:defRPr/>
            </a:pPr>
            <a:r>
              <a:rPr lang="en-US" dirty="0" smtClean="0"/>
              <a:t>Determine reasons for disagreements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r>
              <a:rPr lang="en-US" dirty="0" smtClean="0"/>
              <a:t>Identify instances in which independent work disagreed</a:t>
            </a:r>
          </a:p>
          <a:p>
            <a:pPr lvl="1">
              <a:defRPr/>
            </a:pPr>
            <a:endParaRPr lang="en-US" dirty="0" smtClean="0"/>
          </a:p>
          <a:p>
            <a:pPr lvl="1">
              <a:defRPr/>
            </a:pPr>
            <a:r>
              <a:rPr lang="en-US" dirty="0" smtClean="0"/>
              <a:t>Determine if disagreement rate is unacceptably high</a:t>
            </a:r>
          </a:p>
          <a:p>
            <a:pPr lvl="1">
              <a:defRPr/>
            </a:pPr>
            <a:endParaRPr lang="en-US" dirty="0" smtClean="0"/>
          </a:p>
          <a:p>
            <a:pPr lvl="1">
              <a:defRPr/>
            </a:pPr>
            <a:r>
              <a:rPr lang="en-US" dirty="0" smtClean="0"/>
              <a:t>Determine reasons for disagreements</a:t>
            </a:r>
          </a:p>
          <a:p>
            <a:pPr lvl="1">
              <a:defRPr/>
            </a:pPr>
            <a:endParaRPr lang="en-US" dirty="0" smtClean="0"/>
          </a:p>
          <a:p>
            <a:pPr lvl="1">
              <a:defRPr/>
            </a:pPr>
            <a:r>
              <a:rPr lang="en-US" dirty="0" smtClean="0"/>
              <a:t>Address causes for disagreements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
        <p:nvSpPr>
          <p:cNvPr id="4" name="Content Placeholder 1"/>
          <p:cNvSpPr>
            <a:spLocks noGrp="1"/>
          </p:cNvSpPr>
          <p:nvPr>
            <p:ph idx="1"/>
          </p:nvPr>
        </p:nvSpPr>
        <p:spPr>
          <a:xfrm>
            <a:off x="381000" y="1828800"/>
            <a:ext cx="8407400" cy="4406900"/>
          </a:xfrm>
        </p:spPr>
        <p:txBody>
          <a:bodyPr/>
          <a:lstStyle/>
          <a:p>
            <a:pPr>
              <a:defRPr/>
            </a:pPr>
            <a:r>
              <a:rPr lang="en-US" dirty="0" smtClean="0"/>
              <a:t>Test instructions</a:t>
            </a:r>
          </a:p>
          <a:p>
            <a:pPr>
              <a:defRPr/>
            </a:pPr>
            <a:endParaRPr lang="en-US" dirty="0" smtClean="0"/>
          </a:p>
          <a:p>
            <a:pPr lvl="1">
              <a:defRPr/>
            </a:pPr>
            <a:r>
              <a:rPr lang="en-US" dirty="0" smtClean="0"/>
              <a:t>At least two people independently code sample data</a:t>
            </a:r>
          </a:p>
          <a:p>
            <a:pPr lvl="2">
              <a:defRPr/>
            </a:pPr>
            <a:endParaRPr lang="en-US" dirty="0" smtClean="0"/>
          </a:p>
          <a:p>
            <a:pPr lvl="1">
              <a:defRPr/>
            </a:pPr>
            <a:r>
              <a:rPr lang="en-US" dirty="0" smtClean="0"/>
              <a:t>Identify instances in which independent work disagreed</a:t>
            </a:r>
          </a:p>
          <a:p>
            <a:pPr lvl="1">
              <a:defRPr/>
            </a:pPr>
            <a:endParaRPr lang="en-US" dirty="0" smtClean="0"/>
          </a:p>
          <a:p>
            <a:pPr lvl="1">
              <a:defRPr/>
            </a:pPr>
            <a:r>
              <a:rPr lang="en-US" dirty="0" smtClean="0"/>
              <a:t>Determine if disagreement rate is unacceptably high</a:t>
            </a:r>
          </a:p>
          <a:p>
            <a:pPr lvl="1">
              <a:defRPr/>
            </a:pPr>
            <a:endParaRPr lang="en-US" dirty="0" smtClean="0"/>
          </a:p>
          <a:p>
            <a:pPr lvl="1">
              <a:defRPr/>
            </a:pPr>
            <a:r>
              <a:rPr lang="en-US" dirty="0" smtClean="0"/>
              <a:t>Determine reasons for disagreements</a:t>
            </a:r>
          </a:p>
          <a:p>
            <a:pPr lvl="1">
              <a:defRPr/>
            </a:pPr>
            <a:endParaRPr lang="en-US" dirty="0" smtClean="0"/>
          </a:p>
          <a:p>
            <a:pPr lvl="1">
              <a:defRPr/>
            </a:pPr>
            <a:r>
              <a:rPr lang="en-US" dirty="0" smtClean="0"/>
              <a:t>Address causes for disagreements</a:t>
            </a:r>
          </a:p>
          <a:p>
            <a:pPr lvl="1">
              <a:defRPr/>
            </a:pPr>
            <a:endParaRPr lang="en-US" dirty="0" smtClean="0"/>
          </a:p>
          <a:p>
            <a:pPr lvl="1">
              <a:defRPr/>
            </a:pPr>
            <a:r>
              <a:rPr lang="en-US" dirty="0" smtClean="0"/>
              <a:t>Repeat testing process with a new data</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lvl="1">
              <a:defRPr/>
            </a:pPr>
            <a:endParaRPr lang="en-US" dirty="0" smtClean="0"/>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833937"/>
          </a:xfrm>
        </p:spPr>
        <p:txBody>
          <a:bodyPr>
            <a:noAutofit/>
          </a:bodyPr>
          <a:lstStyle/>
          <a:p>
            <a:pPr>
              <a:defRPr/>
            </a:pPr>
            <a:r>
              <a:rPr lang="en-US" sz="1600" dirty="0" smtClean="0"/>
              <a:t>Example of testing instruction</a:t>
            </a:r>
          </a:p>
          <a:p>
            <a:pPr>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833937"/>
          </a:xfrm>
        </p:spPr>
        <p:txBody>
          <a:bodyPr>
            <a:noAutofit/>
          </a:bodyPr>
          <a:lstStyle/>
          <a:p>
            <a:pPr>
              <a:defRPr/>
            </a:pPr>
            <a:r>
              <a:rPr lang="en-US" sz="1600" dirty="0" smtClean="0"/>
              <a:t>Example of testing instruction</a:t>
            </a:r>
          </a:p>
          <a:p>
            <a:pPr>
              <a:defRPr/>
            </a:pPr>
            <a:endParaRPr lang="en-US" sz="1600" dirty="0" smtClean="0"/>
          </a:p>
          <a:p>
            <a:pPr>
              <a:defRPr/>
            </a:pPr>
            <a:r>
              <a:rPr lang="en-US" sz="1600" dirty="0" smtClean="0"/>
              <a:t>“What job or political office does Nancy Pelosi now hold?”</a:t>
            </a:r>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833937"/>
          </a:xfrm>
        </p:spPr>
        <p:txBody>
          <a:bodyPr>
            <a:noAutofit/>
          </a:bodyPr>
          <a:lstStyle/>
          <a:p>
            <a:pPr>
              <a:defRPr/>
            </a:pPr>
            <a:r>
              <a:rPr lang="en-US" sz="1600" dirty="0" smtClean="0"/>
              <a:t>Example of testing instruction</a:t>
            </a:r>
          </a:p>
          <a:p>
            <a:pPr>
              <a:defRPr/>
            </a:pPr>
            <a:endParaRPr lang="en-US" sz="1600" dirty="0" smtClean="0"/>
          </a:p>
          <a:p>
            <a:pPr>
              <a:defRPr/>
            </a:pPr>
            <a:r>
              <a:rPr lang="en-US" sz="1600" dirty="0" smtClean="0"/>
              <a:t>“What job or political office does Nancy Pelosi now hold?”</a:t>
            </a:r>
          </a:p>
          <a:p>
            <a:pPr lvl="1">
              <a:defRPr/>
            </a:pPr>
            <a:endParaRPr lang="en-US" sz="1600" dirty="0" smtClean="0"/>
          </a:p>
          <a:p>
            <a:pPr lvl="1">
              <a:defRPr/>
            </a:pPr>
            <a:r>
              <a:rPr lang="en-US" sz="1600" dirty="0" smtClean="0"/>
              <a:t>Round 1</a:t>
            </a:r>
          </a:p>
          <a:p>
            <a:pPr lvl="2">
              <a:defRPr/>
            </a:pPr>
            <a:r>
              <a:rPr lang="en-US" dirty="0" smtClean="0"/>
              <a:t>Identical coding for 74% of answer sample.</a:t>
            </a:r>
          </a:p>
          <a:p>
            <a:pPr lvl="2">
              <a:defRPr/>
            </a:pPr>
            <a:r>
              <a:rPr lang="en-US" dirty="0" smtClean="0"/>
              <a:t>Disagreements involving answers with “and” and “or”.</a:t>
            </a:r>
          </a:p>
          <a:p>
            <a:pPr lvl="2">
              <a:defRPr/>
            </a:pPr>
            <a:r>
              <a:rPr lang="en-US" dirty="0" smtClean="0"/>
              <a:t>Instructions revised.</a:t>
            </a:r>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833937"/>
          </a:xfrm>
        </p:spPr>
        <p:txBody>
          <a:bodyPr>
            <a:noAutofit/>
          </a:bodyPr>
          <a:lstStyle/>
          <a:p>
            <a:pPr>
              <a:defRPr/>
            </a:pPr>
            <a:r>
              <a:rPr lang="en-US" sz="1600" dirty="0" smtClean="0"/>
              <a:t>Example of testing instruction</a:t>
            </a:r>
          </a:p>
          <a:p>
            <a:pPr>
              <a:defRPr/>
            </a:pPr>
            <a:endParaRPr lang="en-US" sz="1600" dirty="0" smtClean="0"/>
          </a:p>
          <a:p>
            <a:pPr>
              <a:defRPr/>
            </a:pPr>
            <a:r>
              <a:rPr lang="en-US" sz="1600" dirty="0" smtClean="0"/>
              <a:t>“What job or political office does Nancy Pelosi now hold?”</a:t>
            </a:r>
          </a:p>
          <a:p>
            <a:pPr lvl="1">
              <a:defRPr/>
            </a:pPr>
            <a:endParaRPr lang="en-US" sz="1600" dirty="0" smtClean="0"/>
          </a:p>
          <a:p>
            <a:pPr lvl="1">
              <a:defRPr/>
            </a:pPr>
            <a:r>
              <a:rPr lang="en-US" sz="1600" dirty="0" smtClean="0"/>
              <a:t>Round 1</a:t>
            </a:r>
          </a:p>
          <a:p>
            <a:pPr lvl="2">
              <a:defRPr/>
            </a:pPr>
            <a:r>
              <a:rPr lang="en-US" dirty="0" smtClean="0"/>
              <a:t>Identical coding for 74% of answer sample.</a:t>
            </a:r>
          </a:p>
          <a:p>
            <a:pPr lvl="2">
              <a:defRPr/>
            </a:pPr>
            <a:r>
              <a:rPr lang="en-US" dirty="0" smtClean="0"/>
              <a:t>Disagreements involving answers with “and” and “or”.</a:t>
            </a:r>
          </a:p>
          <a:p>
            <a:pPr lvl="2">
              <a:defRPr/>
            </a:pPr>
            <a:r>
              <a:rPr lang="en-US" dirty="0" smtClean="0"/>
              <a:t>Instructions revised.</a:t>
            </a:r>
          </a:p>
          <a:p>
            <a:pPr lvl="1">
              <a:defRPr/>
            </a:pPr>
            <a:endParaRPr lang="en-US" sz="1600" dirty="0" smtClean="0"/>
          </a:p>
          <a:p>
            <a:pPr lvl="1">
              <a:defRPr/>
            </a:pPr>
            <a:r>
              <a:rPr lang="en-US" sz="1600" dirty="0" smtClean="0"/>
              <a:t>Round 2</a:t>
            </a:r>
          </a:p>
          <a:p>
            <a:pPr lvl="2">
              <a:defRPr/>
            </a:pPr>
            <a:r>
              <a:rPr lang="en-US" dirty="0" smtClean="0"/>
              <a:t>Identical coding for 66% of new answer sample.</a:t>
            </a:r>
          </a:p>
          <a:p>
            <a:pPr lvl="2">
              <a:defRPr/>
            </a:pPr>
            <a:r>
              <a:rPr lang="en-US" dirty="0" smtClean="0"/>
              <a:t>Disagreements involve two code categories.</a:t>
            </a:r>
          </a:p>
          <a:p>
            <a:pPr lvl="2">
              <a:defRPr/>
            </a:pPr>
            <a:r>
              <a:rPr lang="en-US" dirty="0" smtClean="0"/>
              <a:t>Code category definitions and instructions revised.</a:t>
            </a:r>
          </a:p>
          <a:p>
            <a:pPr lvl="1">
              <a:defRPr/>
            </a:pPr>
            <a:endParaRPr lang="en-US" sz="1600" dirty="0" smtClean="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833937"/>
          </a:xfrm>
        </p:spPr>
        <p:txBody>
          <a:bodyPr>
            <a:noAutofit/>
          </a:bodyPr>
          <a:lstStyle/>
          <a:p>
            <a:pPr>
              <a:defRPr/>
            </a:pPr>
            <a:r>
              <a:rPr lang="en-US" sz="1600" dirty="0" smtClean="0"/>
              <a:t>Example of testing instruction</a:t>
            </a:r>
          </a:p>
          <a:p>
            <a:pPr>
              <a:defRPr/>
            </a:pPr>
            <a:endParaRPr lang="en-US" sz="1600" dirty="0" smtClean="0"/>
          </a:p>
          <a:p>
            <a:pPr>
              <a:defRPr/>
            </a:pPr>
            <a:r>
              <a:rPr lang="en-US" sz="1600" dirty="0" smtClean="0"/>
              <a:t>“What job or political office does Nancy Pelosi now hold?”</a:t>
            </a:r>
          </a:p>
          <a:p>
            <a:pPr lvl="1">
              <a:defRPr/>
            </a:pPr>
            <a:endParaRPr lang="en-US" sz="1600" dirty="0" smtClean="0"/>
          </a:p>
          <a:p>
            <a:pPr lvl="1">
              <a:defRPr/>
            </a:pPr>
            <a:r>
              <a:rPr lang="en-US" sz="1600" dirty="0" smtClean="0"/>
              <a:t>Round 1</a:t>
            </a:r>
          </a:p>
          <a:p>
            <a:pPr lvl="2">
              <a:defRPr/>
            </a:pPr>
            <a:r>
              <a:rPr lang="en-US" dirty="0" smtClean="0"/>
              <a:t>Identical coding for 74% of answer sample.</a:t>
            </a:r>
          </a:p>
          <a:p>
            <a:pPr lvl="2">
              <a:defRPr/>
            </a:pPr>
            <a:r>
              <a:rPr lang="en-US" dirty="0" smtClean="0"/>
              <a:t>Disagreements involving answers with “and” and “or”.</a:t>
            </a:r>
          </a:p>
          <a:p>
            <a:pPr lvl="2">
              <a:defRPr/>
            </a:pPr>
            <a:r>
              <a:rPr lang="en-US" dirty="0" smtClean="0"/>
              <a:t>Instructions revised.</a:t>
            </a:r>
          </a:p>
          <a:p>
            <a:pPr lvl="1">
              <a:defRPr/>
            </a:pPr>
            <a:endParaRPr lang="en-US" sz="1600" dirty="0" smtClean="0"/>
          </a:p>
          <a:p>
            <a:pPr lvl="1">
              <a:defRPr/>
            </a:pPr>
            <a:r>
              <a:rPr lang="en-US" sz="1600" dirty="0" smtClean="0"/>
              <a:t>Round 2</a:t>
            </a:r>
          </a:p>
          <a:p>
            <a:pPr lvl="2">
              <a:defRPr/>
            </a:pPr>
            <a:r>
              <a:rPr lang="en-US" dirty="0" smtClean="0"/>
              <a:t>Identical coding for 66% of new answer sample.</a:t>
            </a:r>
          </a:p>
          <a:p>
            <a:pPr lvl="2">
              <a:defRPr/>
            </a:pPr>
            <a:r>
              <a:rPr lang="en-US" dirty="0" smtClean="0"/>
              <a:t>Disagreements involve two code categories.</a:t>
            </a:r>
          </a:p>
          <a:p>
            <a:pPr lvl="2">
              <a:defRPr/>
            </a:pPr>
            <a:r>
              <a:rPr lang="en-US" dirty="0" smtClean="0"/>
              <a:t>Code category definitions and instructions revised.</a:t>
            </a:r>
          </a:p>
          <a:p>
            <a:pPr lvl="1">
              <a:defRPr/>
            </a:pPr>
            <a:endParaRPr lang="en-US" sz="1600" dirty="0" smtClean="0"/>
          </a:p>
          <a:p>
            <a:pPr lvl="1">
              <a:defRPr/>
            </a:pPr>
            <a:r>
              <a:rPr lang="en-US" sz="1600" dirty="0" smtClean="0"/>
              <a:t>Round 3</a:t>
            </a:r>
          </a:p>
          <a:p>
            <a:pPr lvl="2">
              <a:defRPr/>
            </a:pPr>
            <a:r>
              <a:rPr lang="en-US" dirty="0" smtClean="0"/>
              <a:t>Identical coding for 91% of answer sample.</a:t>
            </a:r>
            <a:endParaRPr lang="en-US" dirty="0"/>
          </a:p>
        </p:txBody>
      </p:sp>
      <p:sp>
        <p:nvSpPr>
          <p:cNvPr id="3" name="Title 2"/>
          <p:cNvSpPr>
            <a:spLocks noGrp="1"/>
          </p:cNvSpPr>
          <p:nvPr>
            <p:ph type="title"/>
          </p:nvPr>
        </p:nvSpPr>
        <p:spPr/>
        <p:txBody>
          <a:bodyPr/>
          <a:lstStyle/>
          <a:p>
            <a:pPr>
              <a:defRPr/>
            </a:pPr>
            <a:r>
              <a:rPr lang="en-US" dirty="0" smtClean="0"/>
              <a:t>Developing good instructions</a:t>
            </a:r>
            <a:br>
              <a:rPr lang="en-US" dirty="0" smtClean="0"/>
            </a:br>
            <a:r>
              <a:rPr lang="en-US" dirty="0" smtClean="0"/>
              <a:t>Recommendation 4</a:t>
            </a:r>
            <a:endParaRPr lang="en-US" dirty="0"/>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8006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Test instructions</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2090738"/>
          </a:xfrm>
        </p:spPr>
        <p:txBody>
          <a:bodyPr/>
          <a:lstStyle/>
          <a:p>
            <a:pPr marL="0" indent="0" algn="ctr">
              <a:buFont typeface="Wingdings 2" pitchFamily="18" charset="2"/>
              <a:buNone/>
              <a:defRPr/>
            </a:pPr>
            <a:r>
              <a:rPr lang="en-US" sz="4400" dirty="0" smtClean="0">
                <a:solidFill>
                  <a:schemeClr val="tx1"/>
                </a:solidFill>
              </a:rPr>
              <a:t>Part 3</a:t>
            </a:r>
          </a:p>
          <a:p>
            <a:pPr marL="0" indent="0" algn="ctr">
              <a:buFont typeface="Wingdings 2" pitchFamily="18" charset="2"/>
              <a:buNone/>
              <a:defRPr/>
            </a:pPr>
            <a:r>
              <a:rPr lang="en-US" sz="4400" dirty="0" smtClean="0">
                <a:solidFill>
                  <a:schemeClr val="tx1"/>
                </a:solidFill>
              </a:rPr>
              <a:t>Production</a:t>
            </a:r>
          </a:p>
          <a:p>
            <a:pPr>
              <a:defRPr/>
            </a:pPr>
            <a:endParaRPr lang="en-US" sz="1800" dirty="0" smtClean="0">
              <a:solidFill>
                <a:schemeClr val="tx1"/>
              </a:solidFill>
            </a:endParaRP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four parts of optimal coding</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r>
              <a:rPr lang="en-US" sz="2800" dirty="0" smtClean="0"/>
              <a:t>The interviewer </a:t>
            </a:r>
            <a:r>
              <a:rPr lang="en-US" sz="2800" dirty="0" smtClean="0">
                <a:solidFill>
                  <a:srgbClr val="FF0000"/>
                </a:solidFill>
              </a:rPr>
              <a:t>transcribes</a:t>
            </a:r>
            <a:r>
              <a:rPr lang="en-US" sz="2800" dirty="0" smtClean="0"/>
              <a:t> responses</a:t>
            </a:r>
          </a:p>
          <a:p>
            <a:pPr eaLnBrk="1" hangingPunct="1">
              <a:buFont typeface="Wingdings 2" charset="2"/>
              <a:buChar char=""/>
              <a:defRPr/>
            </a:pPr>
            <a:endParaRPr lang="en-US" sz="2800" dirty="0" smtClean="0"/>
          </a:p>
          <a:p>
            <a:pPr eaLnBrk="1" hangingPunct="1">
              <a:buFont typeface="Wingdings 2" charset="2"/>
              <a:buChar char=""/>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practice</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895600"/>
            <a:ext cx="7010400" cy="3230563"/>
          </a:xfrm>
        </p:spPr>
        <p:txBody>
          <a:bodyPr/>
          <a:lstStyle/>
          <a:p>
            <a:pPr marL="0" indent="0" algn="ctr">
              <a:buFont typeface="Wingdings 2" pitchFamily="18" charset="2"/>
              <a:buNone/>
              <a:defRPr/>
            </a:pPr>
            <a:r>
              <a:rPr lang="en-US" sz="2800" dirty="0" smtClean="0"/>
              <a:t>Assigning codes to all the answers</a:t>
            </a:r>
          </a:p>
          <a:p>
            <a:pPr lvl="1" algn="ctr">
              <a:defRPr/>
            </a:pPr>
            <a:endParaRPr lang="en-US" dirty="0" smtClean="0"/>
          </a:p>
        </p:txBody>
      </p:sp>
      <p:sp>
        <p:nvSpPr>
          <p:cNvPr id="3" name="Title 2"/>
          <p:cNvSpPr>
            <a:spLocks noGrp="1"/>
          </p:cNvSpPr>
          <p:nvPr>
            <p:ph type="title"/>
          </p:nvPr>
        </p:nvSpPr>
        <p:spPr/>
        <p:txBody>
          <a:bodyPr/>
          <a:lstStyle/>
          <a:p>
            <a:pPr>
              <a:defRPr/>
            </a:pPr>
            <a:r>
              <a:rPr lang="en-US" dirty="0" smtClean="0"/>
              <a:t>Production</a:t>
            </a:r>
            <a:endParaRPr lang="en-US" dirty="0"/>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Partition answers into chunks if needed</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Partition answers into chunks if needed</a:t>
            </a:r>
          </a:p>
          <a:p>
            <a:pPr>
              <a:defRPr/>
            </a:pPr>
            <a:endParaRPr lang="en-US" dirty="0" smtClean="0"/>
          </a:p>
          <a:p>
            <a:pPr>
              <a:defRPr/>
            </a:pPr>
            <a:r>
              <a:rPr lang="en-US" dirty="0" smtClean="0"/>
              <a:t>Original answer: </a:t>
            </a:r>
            <a:r>
              <a:rPr lang="en-US" dirty="0" smtClean="0">
                <a:solidFill>
                  <a:schemeClr val="tx1"/>
                </a:solidFill>
              </a:rPr>
              <a:t>His record as a war hero, country first stance.  I like his economic policies better, and I think he's got a better handle on foreign affairs.</a:t>
            </a:r>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Partition answers into chunks if needed</a:t>
            </a:r>
          </a:p>
          <a:p>
            <a:pPr>
              <a:defRPr/>
            </a:pPr>
            <a:endParaRPr lang="en-US" dirty="0" smtClean="0"/>
          </a:p>
          <a:p>
            <a:pPr>
              <a:defRPr/>
            </a:pPr>
            <a:r>
              <a:rPr lang="en-US" dirty="0" smtClean="0"/>
              <a:t>Original answer: </a:t>
            </a:r>
            <a:r>
              <a:rPr lang="en-US" dirty="0" smtClean="0">
                <a:solidFill>
                  <a:schemeClr val="tx1"/>
                </a:solidFill>
              </a:rPr>
              <a:t>His record as a war hero, country first stance.  I like his economic policies better, and I think he's got a better handle on foreign affairs.</a:t>
            </a:r>
          </a:p>
          <a:p>
            <a:pPr>
              <a:defRPr/>
            </a:pPr>
            <a:endParaRPr lang="en-US" dirty="0" smtClean="0">
              <a:solidFill>
                <a:schemeClr val="tx1"/>
              </a:solidFill>
            </a:endParaRPr>
          </a:p>
          <a:p>
            <a:pPr>
              <a:defRPr/>
            </a:pPr>
            <a:r>
              <a:rPr lang="en-US" dirty="0" smtClean="0">
                <a:solidFill>
                  <a:schemeClr val="tx1"/>
                </a:solidFill>
              </a:rPr>
              <a:t>Answer chunks:</a:t>
            </a:r>
          </a:p>
          <a:p>
            <a:pPr lvl="1">
              <a:defRPr/>
            </a:pPr>
            <a:r>
              <a:rPr lang="en-US" dirty="0" smtClean="0">
                <a:solidFill>
                  <a:schemeClr val="tx1"/>
                </a:solidFill>
              </a:rPr>
              <a:t>His record as a war hero</a:t>
            </a:r>
          </a:p>
          <a:p>
            <a:pPr lvl="1">
              <a:defRPr/>
            </a:pPr>
            <a:r>
              <a:rPr lang="en-US" dirty="0" smtClean="0">
                <a:solidFill>
                  <a:schemeClr val="tx1"/>
                </a:solidFill>
              </a:rPr>
              <a:t>(His) country first stance</a:t>
            </a:r>
          </a:p>
          <a:p>
            <a:pPr lvl="1">
              <a:defRPr/>
            </a:pPr>
            <a:r>
              <a:rPr lang="en-US" dirty="0" smtClean="0">
                <a:solidFill>
                  <a:schemeClr val="tx1"/>
                </a:solidFill>
              </a:rPr>
              <a:t>I like his economic policies better</a:t>
            </a:r>
          </a:p>
          <a:p>
            <a:pPr lvl="1">
              <a:defRPr/>
            </a:pPr>
            <a:r>
              <a:rPr lang="en-US" dirty="0" smtClean="0">
                <a:solidFill>
                  <a:schemeClr val="tx1"/>
                </a:solidFill>
              </a:rPr>
              <a:t>I think he's got a better handle on foreign affairs</a:t>
            </a:r>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Create chunking instruction manual using same procedures for creating coding instruction manual</a:t>
            </a:r>
          </a:p>
          <a:p>
            <a:pPr>
              <a:defRPr/>
            </a:pPr>
            <a:endParaRPr lang="en-US" dirty="0" smtClean="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Create chunking instruction manual using same procedures for creating coding instruction manual</a:t>
            </a:r>
          </a:p>
          <a:p>
            <a:pPr>
              <a:defRPr/>
            </a:pPr>
            <a:endParaRPr lang="en-US" dirty="0" smtClean="0"/>
          </a:p>
          <a:p>
            <a:pPr lvl="1">
              <a:defRPr/>
            </a:pPr>
            <a:r>
              <a:rPr lang="en-US" dirty="0" smtClean="0"/>
              <a:t>Include detailed instructions for all chunking tasks</a:t>
            </a:r>
          </a:p>
          <a:p>
            <a:pPr lvl="1">
              <a:defRPr/>
            </a:pPr>
            <a:endParaRPr lang="en-US" dirty="0" smtClean="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Create chunking instruction manual using same procedures for creating coding instruction manual</a:t>
            </a:r>
          </a:p>
          <a:p>
            <a:pPr>
              <a:defRPr/>
            </a:pPr>
            <a:endParaRPr lang="en-US" dirty="0" smtClean="0"/>
          </a:p>
          <a:p>
            <a:pPr lvl="1">
              <a:defRPr/>
            </a:pPr>
            <a:r>
              <a:rPr lang="en-US" dirty="0" smtClean="0"/>
              <a:t>Include detailed instructions for all chunking tasks</a:t>
            </a:r>
          </a:p>
          <a:p>
            <a:pPr lvl="1">
              <a:defRPr/>
            </a:pPr>
            <a:endParaRPr lang="en-US" dirty="0" smtClean="0"/>
          </a:p>
          <a:p>
            <a:pPr lvl="1">
              <a:defRPr/>
            </a:pPr>
            <a:r>
              <a:rPr lang="en-US" dirty="0" smtClean="0"/>
              <a:t>Include examples</a:t>
            </a:r>
          </a:p>
          <a:p>
            <a:pPr lvl="1">
              <a:defRPr/>
            </a:pPr>
            <a:endParaRPr lang="en-US" dirty="0" smtClean="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Create chunking instruction manual using same procedures for creating coding instruction manual</a:t>
            </a:r>
          </a:p>
          <a:p>
            <a:pPr>
              <a:defRPr/>
            </a:pPr>
            <a:endParaRPr lang="en-US" dirty="0" smtClean="0"/>
          </a:p>
          <a:p>
            <a:pPr lvl="1">
              <a:defRPr/>
            </a:pPr>
            <a:r>
              <a:rPr lang="en-US" dirty="0" smtClean="0"/>
              <a:t>Include detailed instructions for all chunking tasks</a:t>
            </a:r>
          </a:p>
          <a:p>
            <a:pPr lvl="1">
              <a:defRPr/>
            </a:pPr>
            <a:endParaRPr lang="en-US" dirty="0" smtClean="0"/>
          </a:p>
          <a:p>
            <a:pPr lvl="1">
              <a:defRPr/>
            </a:pPr>
            <a:r>
              <a:rPr lang="en-US" dirty="0" smtClean="0"/>
              <a:t>Include examples</a:t>
            </a:r>
          </a:p>
          <a:p>
            <a:pPr lvl="1">
              <a:defRPr/>
            </a:pPr>
            <a:endParaRPr lang="en-US" dirty="0" smtClean="0"/>
          </a:p>
          <a:p>
            <a:pPr lvl="1">
              <a:defRPr/>
            </a:pPr>
            <a:r>
              <a:rPr lang="en-US" dirty="0" smtClean="0"/>
              <a:t>Test chunking instructions</a:t>
            </a: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Production chunking</a:t>
            </a:r>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Production chunking</a:t>
            </a:r>
          </a:p>
          <a:p>
            <a:pPr>
              <a:defRPr/>
            </a:pPr>
            <a:endParaRPr lang="en-US" dirty="0" smtClean="0"/>
          </a:p>
          <a:p>
            <a:pPr lvl="1">
              <a:defRPr/>
            </a:pPr>
            <a:r>
              <a:rPr lang="en-US" dirty="0" smtClean="0"/>
              <a:t>Two people work independently to partition all answers into codable chunks.</a:t>
            </a:r>
          </a:p>
          <a:p>
            <a:pPr lvl="1">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833937"/>
          </a:xfrm>
        </p:spPr>
        <p:txBody>
          <a:bodyPr wrap="square" numCol="1" anchor="t" anchorCtr="0" compatLnSpc="1">
            <a:prstTxWarp prst="textNoShape">
              <a:avLst/>
            </a:prstTxWarp>
          </a:bodyPr>
          <a:lstStyle/>
          <a:p>
            <a:pPr eaLnBrk="1" hangingPunct="1">
              <a:buFont typeface="Wingdings 2" charset="2"/>
              <a:buChar char=""/>
              <a:defRPr/>
            </a:pPr>
            <a:r>
              <a:rPr lang="en-US" sz="2800" dirty="0" smtClean="0"/>
              <a:t>The interviewer </a:t>
            </a:r>
            <a:r>
              <a:rPr lang="en-US" sz="2800" dirty="0" smtClean="0">
                <a:solidFill>
                  <a:srgbClr val="FF0000"/>
                </a:solidFill>
              </a:rPr>
              <a:t>transcribes</a:t>
            </a:r>
            <a:r>
              <a:rPr lang="en-US" sz="2800" dirty="0" smtClean="0"/>
              <a:t> responses</a:t>
            </a:r>
          </a:p>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The coder later:</a:t>
            </a:r>
          </a:p>
          <a:p>
            <a:pPr eaLnBrk="1" hangingPunct="1">
              <a:buFont typeface="Wingdings 2" charset="2"/>
              <a:buChar char=""/>
              <a:defRPr/>
            </a:pPr>
            <a:endParaRPr lang="en-US" sz="2800" dirty="0" smtClean="0"/>
          </a:p>
          <a:p>
            <a:pPr marL="365125" lvl="1" indent="0" eaLnBrk="1" hangingPunct="1">
              <a:buFont typeface="Wingdings" pitchFamily="2" charset="2"/>
              <a:buNone/>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practice</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Production chunking</a:t>
            </a:r>
          </a:p>
          <a:p>
            <a:pPr>
              <a:defRPr/>
            </a:pPr>
            <a:endParaRPr lang="en-US" dirty="0" smtClean="0"/>
          </a:p>
          <a:p>
            <a:pPr lvl="1">
              <a:defRPr/>
            </a:pPr>
            <a:r>
              <a:rPr lang="en-US" dirty="0" smtClean="0"/>
              <a:t>Two people work independently to partition all answers into codable chunks.</a:t>
            </a:r>
          </a:p>
          <a:p>
            <a:pPr lvl="1">
              <a:defRPr/>
            </a:pPr>
            <a:endParaRPr lang="en-US" dirty="0" smtClean="0"/>
          </a:p>
          <a:p>
            <a:pPr lvl="1">
              <a:defRPr/>
            </a:pPr>
            <a:r>
              <a:rPr lang="en-US" dirty="0" smtClean="0"/>
              <a:t>Identify the answers for which </a:t>
            </a:r>
            <a:r>
              <a:rPr lang="en-US" dirty="0" err="1" smtClean="0"/>
              <a:t>chunkers</a:t>
            </a:r>
            <a:r>
              <a:rPr lang="en-US" dirty="0" smtClean="0"/>
              <a:t> disagreed how to partition.</a:t>
            </a:r>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Production chunking</a:t>
            </a:r>
          </a:p>
          <a:p>
            <a:pPr>
              <a:defRPr/>
            </a:pPr>
            <a:endParaRPr lang="en-US" dirty="0" smtClean="0"/>
          </a:p>
          <a:p>
            <a:pPr lvl="1">
              <a:defRPr/>
            </a:pPr>
            <a:r>
              <a:rPr lang="en-US" dirty="0" smtClean="0"/>
              <a:t>Two people work independently to partition all answers into codable chunks.</a:t>
            </a:r>
          </a:p>
          <a:p>
            <a:pPr lvl="1">
              <a:defRPr/>
            </a:pPr>
            <a:endParaRPr lang="en-US" dirty="0" smtClean="0"/>
          </a:p>
          <a:p>
            <a:pPr lvl="1">
              <a:defRPr/>
            </a:pPr>
            <a:r>
              <a:rPr lang="en-US" dirty="0" smtClean="0"/>
              <a:t>Identify the answers for which </a:t>
            </a:r>
            <a:r>
              <a:rPr lang="en-US" dirty="0" err="1" smtClean="0"/>
              <a:t>chunkers</a:t>
            </a:r>
            <a:r>
              <a:rPr lang="en-US" dirty="0" smtClean="0"/>
              <a:t> disagreed how to partition.</a:t>
            </a:r>
          </a:p>
          <a:p>
            <a:pPr lvl="1">
              <a:defRPr/>
            </a:pPr>
            <a:endParaRPr lang="en-US" dirty="0" smtClean="0"/>
          </a:p>
          <a:p>
            <a:pPr lvl="1">
              <a:defRPr/>
            </a:pPr>
            <a:r>
              <a:rPr lang="en-US" dirty="0" smtClean="0"/>
              <a:t>Independent </a:t>
            </a:r>
            <a:r>
              <a:rPr lang="en-US" dirty="0" err="1" smtClean="0"/>
              <a:t>chunkers</a:t>
            </a:r>
            <a:r>
              <a:rPr lang="en-US" dirty="0" smtClean="0"/>
              <a:t> discuss disagreements and converge on partitioning that both agree is correct.</a:t>
            </a:r>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Example from chunking answers to “Is there anything about Barack Obama that would make you want to vote for him?”</a:t>
            </a:r>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Example from chunking answers to “Is there anything about Barack Obama that would make you want to vote for him?”</a:t>
            </a:r>
          </a:p>
          <a:p>
            <a:pPr>
              <a:defRPr/>
            </a:pPr>
            <a:endParaRPr lang="en-US" dirty="0" smtClean="0"/>
          </a:p>
          <a:p>
            <a:pPr lvl="1">
              <a:defRPr/>
            </a:pPr>
            <a:r>
              <a:rPr lang="en-US" dirty="0" smtClean="0"/>
              <a:t>Identical chunking for 80% of sample answers </a:t>
            </a:r>
          </a:p>
          <a:p>
            <a:pPr lvl="1">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Example from chunking answers to “Is there anything about Barack Obama that would make you want to vote for him?”</a:t>
            </a:r>
          </a:p>
          <a:p>
            <a:pPr>
              <a:defRPr/>
            </a:pPr>
            <a:endParaRPr lang="en-US" dirty="0" smtClean="0"/>
          </a:p>
          <a:p>
            <a:pPr lvl="1">
              <a:defRPr/>
            </a:pPr>
            <a:r>
              <a:rPr lang="en-US" dirty="0" smtClean="0"/>
              <a:t>Identical chunking for 80% of sample answers </a:t>
            </a:r>
          </a:p>
          <a:p>
            <a:pPr lvl="1">
              <a:defRPr/>
            </a:pPr>
            <a:endParaRPr lang="en-US" dirty="0" smtClean="0"/>
          </a:p>
          <a:p>
            <a:pPr lvl="1">
              <a:defRPr/>
            </a:pPr>
            <a:r>
              <a:rPr lang="en-US" dirty="0" smtClean="0"/>
              <a:t>Number of answer = 1,495</a:t>
            </a:r>
          </a:p>
          <a:p>
            <a:pPr lvl="1">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Example from chunking answers to “Is there anything about Barack Obama that would make you want to vote for him?”</a:t>
            </a:r>
          </a:p>
          <a:p>
            <a:pPr>
              <a:defRPr/>
            </a:pPr>
            <a:endParaRPr lang="en-US" dirty="0" smtClean="0"/>
          </a:p>
          <a:p>
            <a:pPr lvl="1">
              <a:defRPr/>
            </a:pPr>
            <a:r>
              <a:rPr lang="en-US" dirty="0" smtClean="0"/>
              <a:t>Identical chunking for 80% of sample answers </a:t>
            </a:r>
          </a:p>
          <a:p>
            <a:pPr lvl="1">
              <a:defRPr/>
            </a:pPr>
            <a:endParaRPr lang="en-US" dirty="0" smtClean="0"/>
          </a:p>
          <a:p>
            <a:pPr lvl="1">
              <a:defRPr/>
            </a:pPr>
            <a:r>
              <a:rPr lang="en-US" dirty="0" smtClean="0"/>
              <a:t>Number of answer = 1,495</a:t>
            </a:r>
          </a:p>
          <a:p>
            <a:pPr lvl="1">
              <a:defRPr/>
            </a:pPr>
            <a:endParaRPr lang="en-US" dirty="0" smtClean="0"/>
          </a:p>
          <a:p>
            <a:pPr lvl="1">
              <a:defRPr/>
            </a:pPr>
            <a:r>
              <a:rPr lang="en-US" dirty="0" smtClean="0"/>
              <a:t>Number of answer chunks = 4,018</a:t>
            </a:r>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1</a:t>
            </a:r>
            <a:endParaRPr lang="en-US" dirty="0"/>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Test instructions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Production</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Partition answers into chunks if needed</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Independent coding</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Independent coding</a:t>
            </a:r>
          </a:p>
          <a:p>
            <a:pPr>
              <a:defRPr/>
            </a:pPr>
            <a:endParaRPr lang="en-US" dirty="0" smtClean="0"/>
          </a:p>
          <a:p>
            <a:pPr lvl="1">
              <a:defRPr/>
            </a:pPr>
            <a:r>
              <a:rPr lang="en-US" dirty="0" smtClean="0"/>
              <a:t>At least two coders independently code all answers (or answer chunks)</a:t>
            </a:r>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Independent coding</a:t>
            </a:r>
          </a:p>
          <a:p>
            <a:pPr>
              <a:defRPr/>
            </a:pPr>
            <a:endParaRPr lang="en-US" dirty="0" smtClean="0"/>
          </a:p>
          <a:p>
            <a:pPr lvl="1">
              <a:defRPr/>
            </a:pPr>
            <a:r>
              <a:rPr lang="en-US" dirty="0" smtClean="0"/>
              <a:t>At least two coders independently code all answers (or answer chunks)</a:t>
            </a:r>
          </a:p>
          <a:p>
            <a:pPr lvl="1">
              <a:defRPr/>
            </a:pPr>
            <a:endParaRPr lang="en-US" dirty="0" smtClean="0"/>
          </a:p>
          <a:p>
            <a:pPr lvl="1">
              <a:defRPr/>
            </a:pPr>
            <a:r>
              <a:rPr lang="en-US" dirty="0" smtClean="0"/>
              <a:t>No contact with each other or with a third party other than a single authority</a:t>
            </a:r>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833937"/>
          </a:xfrm>
        </p:spPr>
        <p:txBody>
          <a:bodyPr wrap="square" numCol="1" anchor="t" anchorCtr="0" compatLnSpc="1">
            <a:prstTxWarp prst="textNoShape">
              <a:avLst/>
            </a:prstTxWarp>
          </a:bodyPr>
          <a:lstStyle/>
          <a:p>
            <a:pPr eaLnBrk="1" hangingPunct="1">
              <a:buFont typeface="Wingdings 2" charset="2"/>
              <a:buChar char=""/>
              <a:defRPr/>
            </a:pPr>
            <a:r>
              <a:rPr lang="en-US" sz="2800" dirty="0" smtClean="0"/>
              <a:t>The interviewer </a:t>
            </a:r>
            <a:r>
              <a:rPr lang="en-US" sz="2800" dirty="0" smtClean="0">
                <a:solidFill>
                  <a:srgbClr val="FF0000"/>
                </a:solidFill>
              </a:rPr>
              <a:t>transcribes</a:t>
            </a:r>
            <a:r>
              <a:rPr lang="en-US" sz="2800" dirty="0" smtClean="0"/>
              <a:t> responses</a:t>
            </a:r>
          </a:p>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The coder later:</a:t>
            </a:r>
          </a:p>
          <a:p>
            <a:pPr eaLnBrk="1" hangingPunct="1">
              <a:buFont typeface="Wingdings 2" charset="2"/>
              <a:buChar char=""/>
              <a:defRPr/>
            </a:pPr>
            <a:endParaRPr lang="en-US" sz="2800" dirty="0" smtClean="0"/>
          </a:p>
          <a:p>
            <a:pPr lvl="1" eaLnBrk="1" hangingPunct="1">
              <a:buFont typeface="Wingdings 2" charset="2"/>
              <a:buChar char=""/>
              <a:defRPr/>
            </a:pPr>
            <a:r>
              <a:rPr lang="en-US" sz="2600" dirty="0" smtClean="0">
                <a:solidFill>
                  <a:srgbClr val="FF0000"/>
                </a:solidFill>
              </a:rPr>
              <a:t> Is given a list of coding categories but little or no instructions.</a:t>
            </a:r>
          </a:p>
          <a:p>
            <a:pPr lvl="1" eaLnBrk="1" hangingPunct="1">
              <a:buFont typeface="Wingdings 2" charset="2"/>
              <a:buChar char=""/>
              <a:defRPr/>
            </a:pPr>
            <a:endParaRPr lang="en-US" sz="2600" dirty="0" smtClean="0"/>
          </a:p>
          <a:p>
            <a:pPr marL="365125" lvl="1" indent="0" eaLnBrk="1" hangingPunct="1">
              <a:buFont typeface="Wingdings" pitchFamily="2" charset="2"/>
              <a:buNone/>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practice</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Independent coding</a:t>
            </a:r>
          </a:p>
          <a:p>
            <a:pPr>
              <a:defRPr/>
            </a:pPr>
            <a:endParaRPr lang="en-US" dirty="0" smtClean="0"/>
          </a:p>
          <a:p>
            <a:pPr lvl="1">
              <a:defRPr/>
            </a:pPr>
            <a:r>
              <a:rPr lang="en-US" dirty="0" smtClean="0"/>
              <a:t>At least two coders independently code all answers (or answer chunks)</a:t>
            </a:r>
          </a:p>
          <a:p>
            <a:pPr lvl="1">
              <a:defRPr/>
            </a:pPr>
            <a:endParaRPr lang="en-US" dirty="0" smtClean="0"/>
          </a:p>
          <a:p>
            <a:pPr lvl="1">
              <a:defRPr/>
            </a:pPr>
            <a:r>
              <a:rPr lang="en-US" dirty="0" smtClean="0"/>
              <a:t>No contact with each other or with a third party other than a single authority</a:t>
            </a:r>
          </a:p>
          <a:p>
            <a:pPr lvl="1">
              <a:defRPr/>
            </a:pPr>
            <a:endParaRPr lang="en-US" dirty="0" smtClean="0"/>
          </a:p>
          <a:p>
            <a:pPr lvl="1">
              <a:defRPr/>
            </a:pPr>
            <a:r>
              <a:rPr lang="en-US" dirty="0" smtClean="0"/>
              <a:t>All coding questions are written and directed to a single authority</a:t>
            </a:r>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Independent coding</a:t>
            </a:r>
          </a:p>
          <a:p>
            <a:pPr>
              <a:defRPr/>
            </a:pPr>
            <a:endParaRPr lang="en-US" dirty="0" smtClean="0"/>
          </a:p>
          <a:p>
            <a:pPr lvl="1">
              <a:defRPr/>
            </a:pPr>
            <a:r>
              <a:rPr lang="en-US" dirty="0" smtClean="0"/>
              <a:t>At least two coders independently code all answers (or answer chunks)</a:t>
            </a:r>
          </a:p>
          <a:p>
            <a:pPr lvl="1">
              <a:defRPr/>
            </a:pPr>
            <a:endParaRPr lang="en-US" dirty="0" smtClean="0"/>
          </a:p>
          <a:p>
            <a:pPr lvl="1">
              <a:defRPr/>
            </a:pPr>
            <a:r>
              <a:rPr lang="en-US" dirty="0" smtClean="0"/>
              <a:t>No contact with each other or with a third party other than a single authority</a:t>
            </a:r>
          </a:p>
          <a:p>
            <a:pPr lvl="1">
              <a:defRPr/>
            </a:pPr>
            <a:endParaRPr lang="en-US" dirty="0" smtClean="0"/>
          </a:p>
          <a:p>
            <a:pPr lvl="1">
              <a:defRPr/>
            </a:pPr>
            <a:r>
              <a:rPr lang="en-US" dirty="0" smtClean="0"/>
              <a:t>All coding questions are written and directed to a single authority</a:t>
            </a:r>
          </a:p>
          <a:p>
            <a:pPr lvl="1">
              <a:defRPr/>
            </a:pPr>
            <a:endParaRPr lang="en-US" dirty="0" smtClean="0"/>
          </a:p>
          <a:p>
            <a:pPr lvl="1">
              <a:defRPr/>
            </a:pPr>
            <a:r>
              <a:rPr lang="en-US" dirty="0" smtClean="0"/>
              <a:t>A single authority distributes written answers to questions to all coders simultaneously.</a:t>
            </a:r>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Why independent coding?</a:t>
            </a:r>
          </a:p>
          <a:p>
            <a:pPr>
              <a:defRPr/>
            </a:pPr>
            <a:endParaRPr lang="en-US" dirty="0" smtClean="0"/>
          </a:p>
          <a:p>
            <a:pPr lvl="1">
              <a:defRPr/>
            </a:pPr>
            <a:r>
              <a:rPr lang="en-US" dirty="0" smtClean="0"/>
              <a:t>If two people reach the same conclusion, following the same instructions for the same answer, you can be more confident that the conclusion is “correct”.</a:t>
            </a:r>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2</a:t>
            </a:r>
            <a:endParaRPr lang="en-US" dirty="0"/>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Test instructions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Production</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Partition answers into chunks if needed</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Independent coding</a:t>
            </a: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Reconciliation</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a:t>
            </a:r>
          </a:p>
          <a:p>
            <a:pPr>
              <a:defRPr/>
            </a:pPr>
            <a:endParaRPr lang="en-US" dirty="0" smtClean="0"/>
          </a:p>
          <a:p>
            <a:pPr lvl="1">
              <a:defRPr/>
            </a:pPr>
            <a:r>
              <a:rPr lang="en-US" dirty="0" smtClean="0"/>
              <a:t>Identify coding disagreements from independent coding</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a:t>
            </a:r>
          </a:p>
          <a:p>
            <a:pPr>
              <a:defRPr/>
            </a:pPr>
            <a:endParaRPr lang="en-US" dirty="0" smtClean="0"/>
          </a:p>
          <a:p>
            <a:pPr lvl="1">
              <a:defRPr/>
            </a:pPr>
            <a:r>
              <a:rPr lang="en-US" dirty="0" smtClean="0"/>
              <a:t>Identify coding disagreements from independent coding</a:t>
            </a:r>
          </a:p>
          <a:p>
            <a:pPr lvl="1">
              <a:defRPr/>
            </a:pPr>
            <a:endParaRPr lang="en-US" dirty="0" smtClean="0"/>
          </a:p>
          <a:p>
            <a:pPr lvl="1">
              <a:defRPr/>
            </a:pPr>
            <a:r>
              <a:rPr lang="en-US" dirty="0" smtClean="0"/>
              <a:t>Written instructions explaining how to reconcile disagreements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a:t>
            </a:r>
          </a:p>
          <a:p>
            <a:pPr>
              <a:defRPr/>
            </a:pPr>
            <a:endParaRPr lang="en-US" dirty="0" smtClean="0"/>
          </a:p>
          <a:p>
            <a:pPr lvl="1">
              <a:defRPr/>
            </a:pPr>
            <a:r>
              <a:rPr lang="en-US" dirty="0" smtClean="0"/>
              <a:t>Identify coding disagreements from independent coding</a:t>
            </a:r>
          </a:p>
          <a:p>
            <a:pPr lvl="1">
              <a:defRPr/>
            </a:pPr>
            <a:endParaRPr lang="en-US" dirty="0" smtClean="0"/>
          </a:p>
          <a:p>
            <a:pPr lvl="1">
              <a:defRPr/>
            </a:pPr>
            <a:r>
              <a:rPr lang="en-US" dirty="0" smtClean="0"/>
              <a:t>Written instructions explaining how to reconcile disagreements</a:t>
            </a:r>
          </a:p>
          <a:p>
            <a:pPr lvl="1">
              <a:defRPr/>
            </a:pPr>
            <a:endParaRPr lang="en-US" dirty="0" smtClean="0"/>
          </a:p>
          <a:p>
            <a:pPr lvl="1">
              <a:defRPr/>
            </a:pPr>
            <a:r>
              <a:rPr lang="en-US" dirty="0" smtClean="0"/>
              <a:t>Coders discuss disagreements and determine “correct” coding</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 example</a:t>
            </a:r>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 example</a:t>
            </a:r>
          </a:p>
          <a:p>
            <a:pPr>
              <a:defRPr/>
            </a:pPr>
            <a:endParaRPr lang="en-US" dirty="0" smtClean="0"/>
          </a:p>
          <a:p>
            <a:pPr lvl="1">
              <a:defRPr/>
            </a:pPr>
            <a:r>
              <a:rPr lang="en-US" dirty="0" smtClean="0"/>
              <a:t>An answer to the question:  “congresswoman spokeswoman”</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833937"/>
          </a:xfrm>
        </p:spPr>
        <p:txBody>
          <a:bodyPr wrap="square" numCol="1" anchor="t" anchorCtr="0" compatLnSpc="1">
            <a:prstTxWarp prst="textNoShape">
              <a:avLst/>
            </a:prstTxWarp>
          </a:bodyPr>
          <a:lstStyle/>
          <a:p>
            <a:pPr eaLnBrk="1" hangingPunct="1">
              <a:buFont typeface="Wingdings 2" charset="2"/>
              <a:buChar char=""/>
              <a:defRPr/>
            </a:pPr>
            <a:r>
              <a:rPr lang="en-US" sz="2800" dirty="0" smtClean="0"/>
              <a:t>The interviewer </a:t>
            </a:r>
            <a:r>
              <a:rPr lang="en-US" sz="2800" dirty="0" smtClean="0">
                <a:solidFill>
                  <a:srgbClr val="FF0000"/>
                </a:solidFill>
              </a:rPr>
              <a:t>transcribes</a:t>
            </a:r>
            <a:r>
              <a:rPr lang="en-US" sz="2800" dirty="0" smtClean="0"/>
              <a:t> responses</a:t>
            </a:r>
          </a:p>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The coder later:</a:t>
            </a:r>
          </a:p>
          <a:p>
            <a:pPr eaLnBrk="1" hangingPunct="1">
              <a:buFont typeface="Wingdings 2" charset="2"/>
              <a:buChar char=""/>
              <a:defRPr/>
            </a:pPr>
            <a:endParaRPr lang="en-US" sz="2800" dirty="0" smtClean="0"/>
          </a:p>
          <a:p>
            <a:pPr lvl="1" eaLnBrk="1" hangingPunct="1">
              <a:buFont typeface="Wingdings 2" charset="2"/>
              <a:buChar char=""/>
              <a:defRPr/>
            </a:pPr>
            <a:r>
              <a:rPr lang="en-US" sz="2600" dirty="0">
                <a:solidFill>
                  <a:srgbClr val="FF0000"/>
                </a:solidFill>
              </a:rPr>
              <a:t> Is given a list of coding categories but little or no instructions.</a:t>
            </a:r>
          </a:p>
          <a:p>
            <a:pPr lvl="1" eaLnBrk="1" hangingPunct="1">
              <a:buFont typeface="Wingdings 2" charset="2"/>
              <a:buChar char=""/>
              <a:defRPr/>
            </a:pPr>
            <a:endParaRPr lang="en-US" sz="2600" dirty="0" smtClean="0"/>
          </a:p>
          <a:p>
            <a:pPr lvl="1" eaLnBrk="1" hangingPunct="1">
              <a:buFont typeface="Wingdings 2" charset="2"/>
              <a:buChar char=""/>
              <a:defRPr/>
            </a:pPr>
            <a:r>
              <a:rPr lang="en-US" sz="2600" dirty="0" smtClean="0"/>
              <a:t> Reads transcribed answers.</a:t>
            </a:r>
          </a:p>
          <a:p>
            <a:pPr lvl="1" eaLnBrk="1" hangingPunct="1">
              <a:buFont typeface="Wingdings 2" charset="2"/>
              <a:buChar char=""/>
              <a:defRPr/>
            </a:pPr>
            <a:endParaRPr lang="en-US" sz="2600" dirty="0" smtClean="0"/>
          </a:p>
          <a:p>
            <a:pPr eaLnBrk="1" hangingPunct="1">
              <a:buFont typeface="Wingdings 2" charset="2"/>
              <a:buChar char=""/>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practice</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 example</a:t>
            </a:r>
          </a:p>
          <a:p>
            <a:pPr>
              <a:defRPr/>
            </a:pPr>
            <a:endParaRPr lang="en-US" dirty="0" smtClean="0"/>
          </a:p>
          <a:p>
            <a:pPr lvl="1">
              <a:defRPr/>
            </a:pPr>
            <a:r>
              <a:rPr lang="en-US" dirty="0" smtClean="0"/>
              <a:t>An answer to the question:  “congresswoman spokeswoman”</a:t>
            </a:r>
          </a:p>
          <a:p>
            <a:pPr lvl="1">
              <a:defRPr/>
            </a:pPr>
            <a:endParaRPr lang="en-US" dirty="0" smtClean="0"/>
          </a:p>
          <a:p>
            <a:pPr lvl="1">
              <a:defRPr/>
            </a:pPr>
            <a:r>
              <a:rPr lang="en-US" dirty="0" smtClean="0"/>
              <a:t>Coder 1 assigned 1 code: Speaker of the congress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 example</a:t>
            </a:r>
          </a:p>
          <a:p>
            <a:pPr>
              <a:defRPr/>
            </a:pPr>
            <a:endParaRPr lang="en-US" dirty="0" smtClean="0"/>
          </a:p>
          <a:p>
            <a:pPr lvl="1">
              <a:defRPr/>
            </a:pPr>
            <a:r>
              <a:rPr lang="en-US" dirty="0" smtClean="0"/>
              <a:t>An answer to the question:  “congresswoman spokeswoman”</a:t>
            </a:r>
          </a:p>
          <a:p>
            <a:pPr lvl="1">
              <a:defRPr/>
            </a:pPr>
            <a:endParaRPr lang="en-US" dirty="0" smtClean="0"/>
          </a:p>
          <a:p>
            <a:pPr lvl="1">
              <a:defRPr/>
            </a:pPr>
            <a:r>
              <a:rPr lang="en-US" dirty="0" smtClean="0"/>
              <a:t>Coder 1 assigned 1 code: Speaker of the congress</a:t>
            </a:r>
          </a:p>
          <a:p>
            <a:pPr lvl="1">
              <a:defRPr/>
            </a:pPr>
            <a:endParaRPr lang="en-US" dirty="0" smtClean="0"/>
          </a:p>
          <a:p>
            <a:pPr lvl="1">
              <a:defRPr/>
            </a:pPr>
            <a:r>
              <a:rPr lang="en-US" dirty="0" smtClean="0"/>
              <a:t>Coder 2 assigned 2 codes: Speaker, Congresswoman</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Reconciliation example</a:t>
            </a:r>
          </a:p>
          <a:p>
            <a:pPr>
              <a:defRPr/>
            </a:pPr>
            <a:endParaRPr lang="en-US" dirty="0" smtClean="0"/>
          </a:p>
          <a:p>
            <a:pPr lvl="1">
              <a:defRPr/>
            </a:pPr>
            <a:r>
              <a:rPr lang="en-US" dirty="0" smtClean="0"/>
              <a:t>An answer to the question:  “congresswoman spokeswoman”</a:t>
            </a:r>
          </a:p>
          <a:p>
            <a:pPr lvl="1">
              <a:defRPr/>
            </a:pPr>
            <a:endParaRPr lang="en-US" dirty="0" smtClean="0"/>
          </a:p>
          <a:p>
            <a:pPr lvl="1">
              <a:defRPr/>
            </a:pPr>
            <a:r>
              <a:rPr lang="en-US" dirty="0" smtClean="0"/>
              <a:t>Coder 1 assigned 1 code: Speaker of the congress</a:t>
            </a:r>
          </a:p>
          <a:p>
            <a:pPr lvl="1">
              <a:defRPr/>
            </a:pPr>
            <a:endParaRPr lang="en-US" dirty="0" smtClean="0"/>
          </a:p>
          <a:p>
            <a:pPr lvl="1">
              <a:defRPr/>
            </a:pPr>
            <a:r>
              <a:rPr lang="en-US" dirty="0" smtClean="0"/>
              <a:t>Coder 2 assigned 2 codes: Speaker, Congresswoman</a:t>
            </a:r>
          </a:p>
          <a:p>
            <a:pPr lvl="1">
              <a:defRPr/>
            </a:pPr>
            <a:endParaRPr lang="en-US" dirty="0" smtClean="0"/>
          </a:p>
          <a:p>
            <a:pPr lvl="1">
              <a:defRPr/>
            </a:pPr>
            <a:r>
              <a:rPr lang="en-US" dirty="0" smtClean="0"/>
              <a:t>After reconciliation: Speaker, Congresswoman</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Effective production</a:t>
            </a:r>
            <a:br>
              <a:rPr lang="en-US" dirty="0" smtClean="0"/>
            </a:br>
            <a:r>
              <a:rPr lang="en-US" dirty="0" smtClean="0"/>
              <a:t>Recommendation 3</a:t>
            </a:r>
            <a:endParaRPr lang="en-US" dirty="0"/>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Test instructions</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Production</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Partition answers into chunks if needed</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Independent coding</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Reconciliation</a:t>
            </a:r>
          </a:p>
          <a:p>
            <a:pPr marL="501650" indent="-457200">
              <a:spcBef>
                <a:spcPct val="20000"/>
              </a:spcBef>
              <a:buClr>
                <a:schemeClr val="accent1"/>
              </a:buClr>
              <a:buFont typeface="+mj-lt"/>
              <a:buAutoNum type="arabicPeriod"/>
              <a:defRPr/>
            </a:pPr>
            <a:endParaRPr lang="en-US" sz="1600" spc="150" dirty="0">
              <a:solidFill>
                <a:schemeClr val="tx2"/>
              </a:solidFill>
              <a:latin typeface="+mn-lt"/>
              <a:ea typeface="+mn-ea"/>
            </a:endParaRP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2090738"/>
          </a:xfrm>
        </p:spPr>
        <p:txBody>
          <a:bodyPr/>
          <a:lstStyle/>
          <a:p>
            <a:pPr marL="0" indent="0" algn="ctr">
              <a:buFont typeface="Wingdings 2" pitchFamily="18" charset="2"/>
              <a:buNone/>
              <a:defRPr/>
            </a:pPr>
            <a:r>
              <a:rPr lang="en-US" sz="4400" dirty="0" smtClean="0">
                <a:solidFill>
                  <a:schemeClr val="tx1"/>
                </a:solidFill>
              </a:rPr>
              <a:t>Part 4</a:t>
            </a:r>
          </a:p>
          <a:p>
            <a:pPr marL="0" indent="0" algn="ctr">
              <a:buFont typeface="Wingdings 2" pitchFamily="18" charset="2"/>
              <a:buNone/>
              <a:defRPr/>
            </a:pPr>
            <a:r>
              <a:rPr lang="en-US" sz="4400" dirty="0" smtClean="0">
                <a:solidFill>
                  <a:schemeClr val="tx1"/>
                </a:solidFill>
              </a:rPr>
              <a:t>Evaluation</a:t>
            </a:r>
          </a:p>
          <a:p>
            <a:pPr>
              <a:defRPr/>
            </a:pPr>
            <a:endParaRPr lang="en-US" sz="1800" dirty="0" smtClean="0">
              <a:solidFill>
                <a:schemeClr val="tx1"/>
              </a:solidFill>
            </a:endParaRP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four parts of optimal coding</a:t>
            </a:r>
            <a:endParaRPr lang="en-US" dirty="0"/>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895600"/>
            <a:ext cx="7010400" cy="3230563"/>
          </a:xfrm>
        </p:spPr>
        <p:txBody>
          <a:bodyPr/>
          <a:lstStyle/>
          <a:p>
            <a:pPr marL="0" indent="0" algn="ctr">
              <a:buFont typeface="Wingdings 2" pitchFamily="18" charset="2"/>
              <a:buNone/>
              <a:defRPr/>
            </a:pPr>
            <a:r>
              <a:rPr lang="en-US" sz="2800" dirty="0" smtClean="0"/>
              <a:t>Determining how well the coding process worked</a:t>
            </a:r>
          </a:p>
          <a:p>
            <a:pPr lvl="1" algn="ctr">
              <a:defRPr/>
            </a:pPr>
            <a:endParaRPr lang="en-US" dirty="0" smtClean="0"/>
          </a:p>
        </p:txBody>
      </p:sp>
      <p:sp>
        <p:nvSpPr>
          <p:cNvPr id="3" name="Title 2"/>
          <p:cNvSpPr>
            <a:spLocks noGrp="1"/>
          </p:cNvSpPr>
          <p:nvPr>
            <p:ph type="title"/>
          </p:nvPr>
        </p:nvSpPr>
        <p:spPr/>
        <p:txBody>
          <a:bodyPr/>
          <a:lstStyle/>
          <a:p>
            <a:pPr>
              <a:defRPr/>
            </a:pPr>
            <a:r>
              <a:rPr lang="en-US" dirty="0" smtClean="0"/>
              <a:t>Evaluation</a:t>
            </a:r>
            <a:endParaRPr lang="en-US" dirty="0"/>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Quantify inter-coder reliability</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Quantify inter-coder reliability</a:t>
            </a:r>
          </a:p>
          <a:p>
            <a:pPr>
              <a:defRPr/>
            </a:pPr>
            <a:endParaRPr lang="en-US" dirty="0" smtClean="0"/>
          </a:p>
          <a:p>
            <a:pPr lvl="1">
              <a:defRPr/>
            </a:pPr>
            <a:r>
              <a:rPr lang="en-US" dirty="0" smtClean="0"/>
              <a:t>Determine how often independent coding produced the same results</a:t>
            </a:r>
          </a:p>
          <a:p>
            <a:pPr lvl="1">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Quantify inter-coder reliability</a:t>
            </a:r>
          </a:p>
          <a:p>
            <a:pPr>
              <a:defRPr/>
            </a:pPr>
            <a:endParaRPr lang="en-US" dirty="0" smtClean="0"/>
          </a:p>
          <a:p>
            <a:pPr lvl="1">
              <a:defRPr/>
            </a:pPr>
            <a:r>
              <a:rPr lang="en-US" dirty="0" smtClean="0"/>
              <a:t>Determine how often independent coding produced the same results</a:t>
            </a:r>
          </a:p>
          <a:p>
            <a:pPr lvl="1">
              <a:defRPr/>
            </a:pPr>
            <a:endParaRPr lang="en-US" dirty="0" smtClean="0"/>
          </a:p>
          <a:p>
            <a:pPr lvl="1">
              <a:defRPr/>
            </a:pPr>
            <a:r>
              <a:rPr lang="en-US" dirty="0" smtClean="0"/>
              <a:t>Percent agreement - Does not take into account chance agreement levels</a:t>
            </a:r>
          </a:p>
          <a:p>
            <a:pPr lvl="1">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Quantify inter-coder reliability</a:t>
            </a:r>
          </a:p>
          <a:p>
            <a:pPr>
              <a:defRPr/>
            </a:pPr>
            <a:endParaRPr lang="en-US" dirty="0" smtClean="0"/>
          </a:p>
          <a:p>
            <a:pPr lvl="1">
              <a:defRPr/>
            </a:pPr>
            <a:r>
              <a:rPr lang="en-US" dirty="0" smtClean="0"/>
              <a:t>Determine how often independent coding produced the same results</a:t>
            </a:r>
          </a:p>
          <a:p>
            <a:pPr lvl="1">
              <a:defRPr/>
            </a:pPr>
            <a:endParaRPr lang="en-US" dirty="0" smtClean="0"/>
          </a:p>
          <a:p>
            <a:pPr lvl="1">
              <a:defRPr/>
            </a:pPr>
            <a:r>
              <a:rPr lang="en-US" dirty="0" smtClean="0"/>
              <a:t>Percent agreement - Does not take into account chance agreement levels</a:t>
            </a:r>
          </a:p>
          <a:p>
            <a:pPr lvl="1">
              <a:defRPr/>
            </a:pPr>
            <a:endParaRPr lang="en-US" dirty="0" smtClean="0"/>
          </a:p>
          <a:p>
            <a:pPr lvl="1">
              <a:defRPr/>
            </a:pPr>
            <a:r>
              <a:rPr lang="en-US" dirty="0" smtClean="0"/>
              <a:t>Many standard inter-coder reliability indices account for chance levels</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833937"/>
          </a:xfrm>
        </p:spPr>
        <p:txBody>
          <a:bodyPr wrap="square" numCol="1" anchor="t" anchorCtr="0" compatLnSpc="1">
            <a:prstTxWarp prst="textNoShape">
              <a:avLst/>
            </a:prstTxWarp>
          </a:bodyPr>
          <a:lstStyle/>
          <a:p>
            <a:pPr eaLnBrk="1" hangingPunct="1">
              <a:buFont typeface="Wingdings 2" charset="2"/>
              <a:buChar char=""/>
              <a:defRPr/>
            </a:pPr>
            <a:r>
              <a:rPr lang="en-US" sz="2800" dirty="0" smtClean="0"/>
              <a:t>The interviewer </a:t>
            </a:r>
            <a:r>
              <a:rPr lang="en-US" sz="2800" dirty="0" smtClean="0">
                <a:solidFill>
                  <a:srgbClr val="FF0000"/>
                </a:solidFill>
              </a:rPr>
              <a:t>transcribes</a:t>
            </a:r>
            <a:r>
              <a:rPr lang="en-US" sz="2800" dirty="0" smtClean="0"/>
              <a:t> responses</a:t>
            </a:r>
          </a:p>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The coder later:</a:t>
            </a:r>
          </a:p>
          <a:p>
            <a:pPr eaLnBrk="1" hangingPunct="1">
              <a:buFont typeface="Wingdings 2" charset="2"/>
              <a:buChar char=""/>
              <a:defRPr/>
            </a:pPr>
            <a:endParaRPr lang="en-US" sz="2800" dirty="0" smtClean="0"/>
          </a:p>
          <a:p>
            <a:pPr lvl="1" eaLnBrk="1" hangingPunct="1">
              <a:buFont typeface="Wingdings 2" charset="2"/>
              <a:buChar char=""/>
              <a:defRPr/>
            </a:pPr>
            <a:r>
              <a:rPr lang="en-US" sz="2600" dirty="0">
                <a:solidFill>
                  <a:srgbClr val="FF0000"/>
                </a:solidFill>
              </a:rPr>
              <a:t> Is given a list of coding categories but little or no instructions.</a:t>
            </a:r>
          </a:p>
          <a:p>
            <a:pPr lvl="1" eaLnBrk="1" hangingPunct="1">
              <a:buFont typeface="Wingdings 2" charset="2"/>
              <a:buChar char=""/>
              <a:defRPr/>
            </a:pPr>
            <a:endParaRPr lang="en-US" sz="2600" dirty="0" smtClean="0"/>
          </a:p>
          <a:p>
            <a:pPr lvl="1" eaLnBrk="1" hangingPunct="1">
              <a:buFont typeface="Wingdings 2" charset="2"/>
              <a:buChar char=""/>
              <a:defRPr/>
            </a:pPr>
            <a:r>
              <a:rPr lang="en-US" sz="2600" dirty="0" smtClean="0"/>
              <a:t> Reads transcribed answers.</a:t>
            </a:r>
          </a:p>
          <a:p>
            <a:pPr lvl="1" eaLnBrk="1" hangingPunct="1">
              <a:buFont typeface="Wingdings 2" charset="2"/>
              <a:buChar char=""/>
              <a:defRPr/>
            </a:pPr>
            <a:endParaRPr lang="en-US" sz="2600" dirty="0" smtClean="0"/>
          </a:p>
          <a:p>
            <a:pPr lvl="1" eaLnBrk="1" hangingPunct="1">
              <a:buFont typeface="Wingdings 2" charset="2"/>
              <a:buChar char=""/>
              <a:defRPr/>
            </a:pPr>
            <a:r>
              <a:rPr lang="en-US" sz="2600" dirty="0">
                <a:solidFill>
                  <a:srgbClr val="FF0000"/>
                </a:solidFill>
              </a:rPr>
              <a:t> Assigns</a:t>
            </a:r>
            <a:r>
              <a:rPr lang="en-US" sz="2600" dirty="0"/>
              <a:t> </a:t>
            </a:r>
            <a:r>
              <a:rPr lang="en-US" sz="2600" dirty="0" smtClean="0"/>
              <a:t>each answer </a:t>
            </a:r>
            <a:r>
              <a:rPr lang="en-US" sz="2600" dirty="0"/>
              <a:t>to a category.</a:t>
            </a:r>
          </a:p>
          <a:p>
            <a:pPr lvl="1" eaLnBrk="1" hangingPunct="1">
              <a:buFont typeface="Wingdings 2" charset="2"/>
              <a:buChar char=""/>
              <a:defRPr/>
            </a:pPr>
            <a:endParaRPr lang="en-US" sz="2600" dirty="0" smtClean="0"/>
          </a:p>
          <a:p>
            <a:pPr eaLnBrk="1" hangingPunct="1">
              <a:buFont typeface="Wingdings 2" charset="2"/>
              <a:buChar char=""/>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practice</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0"/>
              </a:spcAft>
              <a:defRPr/>
            </a:pPr>
            <a:r>
              <a:rPr lang="en-US" sz="2200" dirty="0" smtClean="0"/>
              <a:t> </a:t>
            </a:r>
            <a:r>
              <a:rPr lang="en-US" dirty="0" smtClean="0"/>
              <a:t>Standard reliability measures that account for chance agreement</a:t>
            </a:r>
          </a:p>
          <a:p>
            <a:pPr>
              <a:buFont typeface="Wingdings 2" pitchFamily="18" charset="2"/>
              <a:buNone/>
              <a:defRPr/>
            </a:pPr>
            <a:endParaRPr lang="en-US" dirty="0" smtClean="0"/>
          </a:p>
          <a:p>
            <a:pPr lvl="1">
              <a:defRPr/>
            </a:pPr>
            <a:r>
              <a:rPr lang="en-US" dirty="0" smtClean="0"/>
              <a:t>Cohen's Kappa </a:t>
            </a:r>
          </a:p>
          <a:p>
            <a:pPr lvl="1">
              <a:defRPr/>
            </a:pPr>
            <a:r>
              <a:rPr lang="en-US" dirty="0" err="1" smtClean="0"/>
              <a:t>Holsti's</a:t>
            </a:r>
            <a:r>
              <a:rPr lang="en-US" dirty="0" smtClean="0"/>
              <a:t> method</a:t>
            </a:r>
          </a:p>
          <a:p>
            <a:pPr lvl="1">
              <a:defRPr/>
            </a:pPr>
            <a:r>
              <a:rPr lang="en-US" dirty="0" err="1" smtClean="0"/>
              <a:t>Krippendorff's</a:t>
            </a:r>
            <a:r>
              <a:rPr lang="en-US" dirty="0" smtClean="0"/>
              <a:t> Alpha</a:t>
            </a:r>
          </a:p>
          <a:p>
            <a:pPr lvl="1">
              <a:defRPr/>
            </a:pPr>
            <a:r>
              <a:rPr lang="en-US" dirty="0" smtClean="0"/>
              <a:t>Scott's Pi</a:t>
            </a:r>
          </a:p>
          <a:p>
            <a:pPr lvl="1">
              <a:defRPr/>
            </a:pPr>
            <a:r>
              <a:rPr lang="en-US" dirty="0" err="1" smtClean="0"/>
              <a:t>Perreault</a:t>
            </a:r>
            <a:r>
              <a:rPr lang="en-US" dirty="0" smtClean="0"/>
              <a:t>-Leigh's </a:t>
            </a:r>
            <a:r>
              <a:rPr lang="en-US" dirty="0" err="1" smtClean="0"/>
              <a:t>Ir</a:t>
            </a:r>
            <a:r>
              <a:rPr lang="en-US" dirty="0" smtClean="0"/>
              <a:t> </a:t>
            </a:r>
          </a:p>
          <a:p>
            <a:pPr lvl="1">
              <a:defRPr/>
            </a:pPr>
            <a:r>
              <a:rPr lang="en-US" dirty="0" smtClean="0"/>
              <a:t>Tinsley-Weiss's T </a:t>
            </a:r>
          </a:p>
          <a:p>
            <a:pPr lvl="1">
              <a:defRPr/>
            </a:pPr>
            <a:r>
              <a:rPr lang="en-US" dirty="0" smtClean="0"/>
              <a:t>Bennett-Alpert-Goldstein's S </a:t>
            </a:r>
          </a:p>
          <a:p>
            <a:pPr lvl="1">
              <a:defRPr/>
            </a:pPr>
            <a:r>
              <a:rPr lang="en-US" dirty="0" smtClean="0"/>
              <a:t>Lin's concordance coefficient</a:t>
            </a:r>
          </a:p>
          <a:p>
            <a:pPr lvl="1">
              <a:defRPr/>
            </a:pPr>
            <a:r>
              <a:rPr lang="en-US" dirty="0" smtClean="0"/>
              <a:t>Hughes-Garrett’s Generalizability Theory approach</a:t>
            </a:r>
          </a:p>
          <a:p>
            <a:pPr lvl="1">
              <a:defRPr/>
            </a:pPr>
            <a:r>
              <a:rPr lang="en-US" dirty="0" smtClean="0"/>
              <a:t>Rust-</a:t>
            </a:r>
            <a:r>
              <a:rPr lang="en-US" dirty="0" err="1" smtClean="0"/>
              <a:t>Cooil's</a:t>
            </a:r>
            <a:r>
              <a:rPr lang="en-US" dirty="0" smtClean="0"/>
              <a:t> PRL approach</a:t>
            </a:r>
            <a:endParaRPr lang="en-US" dirty="0">
              <a:solidFill>
                <a:schemeClr val="accent2"/>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What does a reliability index mean?</a:t>
            </a:r>
          </a:p>
          <a:p>
            <a:pPr>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What does a reliability index mean?</a:t>
            </a:r>
          </a:p>
          <a:p>
            <a:pPr>
              <a:defRPr/>
            </a:pPr>
            <a:endParaRPr lang="en-US" dirty="0" smtClean="0"/>
          </a:p>
          <a:p>
            <a:pPr lvl="1">
              <a:defRPr/>
            </a:pPr>
            <a:r>
              <a:rPr lang="en-US" dirty="0" smtClean="0"/>
              <a:t>Theoretical - Agreement above and beyond what you would expect by chance</a:t>
            </a:r>
          </a:p>
          <a:p>
            <a:pPr lvl="1">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What does a reliability index mean?</a:t>
            </a:r>
          </a:p>
          <a:p>
            <a:pPr>
              <a:defRPr/>
            </a:pPr>
            <a:endParaRPr lang="en-US" dirty="0" smtClean="0"/>
          </a:p>
          <a:p>
            <a:pPr lvl="1">
              <a:defRPr/>
            </a:pPr>
            <a:r>
              <a:rPr lang="en-US" dirty="0" smtClean="0"/>
              <a:t>Theoretical - Agreement above and beyond what you would expect by chance</a:t>
            </a:r>
          </a:p>
          <a:p>
            <a:pPr lvl="1">
              <a:defRPr/>
            </a:pPr>
            <a:endParaRPr lang="en-US" dirty="0" smtClean="0"/>
          </a:p>
          <a:p>
            <a:pPr lvl="1">
              <a:defRPr/>
            </a:pPr>
            <a:r>
              <a:rPr lang="en-US" dirty="0" smtClean="0"/>
              <a:t>Practical (Landis and Koch, 1977)</a:t>
            </a:r>
          </a:p>
          <a:p>
            <a:pPr lvl="1">
              <a:defRPr/>
            </a:pPr>
            <a:endParaRPr lang="en-US" dirty="0" smtClean="0"/>
          </a:p>
          <a:p>
            <a:pPr lvl="2">
              <a:defRPr/>
            </a:pPr>
            <a:r>
              <a:rPr lang="en-US" dirty="0" smtClean="0"/>
              <a:t>Reliability &gt; .80 is “almost perfect”</a:t>
            </a:r>
          </a:p>
          <a:p>
            <a:pPr lvl="2">
              <a:defRPr/>
            </a:pPr>
            <a:r>
              <a:rPr lang="en-US" dirty="0" smtClean="0"/>
              <a:t>Reliability &gt; .60 and &lt;.80 is “substantial”</a:t>
            </a:r>
            <a:endParaRPr lang="en-US" dirty="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An illustration of why you should compute an index that accounts for chance</a:t>
            </a:r>
          </a:p>
          <a:p>
            <a:pPr>
              <a:defRPr/>
            </a:pPr>
            <a:endParaRPr lang="en-US" dirty="0" smtClean="0"/>
          </a:p>
          <a:p>
            <a:pPr>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An illustration of why you should compute an index that accounts for chance</a:t>
            </a:r>
          </a:p>
          <a:p>
            <a:pPr>
              <a:defRPr/>
            </a:pPr>
            <a:endParaRPr lang="en-US" dirty="0" smtClean="0"/>
          </a:p>
          <a:p>
            <a:pPr>
              <a:defRPr/>
            </a:pPr>
            <a:r>
              <a:rPr lang="en-US" dirty="0" smtClean="0"/>
              <a:t>Reliability for Vote Choice Timing coding</a:t>
            </a:r>
          </a:p>
          <a:p>
            <a:pPr lvl="1">
              <a:defRPr/>
            </a:pPr>
            <a:endParaRPr lang="en-US" dirty="0" smtClean="0"/>
          </a:p>
          <a:p>
            <a:pPr>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An illustration of why you should compute an index that accounts for chance</a:t>
            </a:r>
          </a:p>
          <a:p>
            <a:pPr>
              <a:defRPr/>
            </a:pPr>
            <a:endParaRPr lang="en-US" dirty="0" smtClean="0"/>
          </a:p>
          <a:p>
            <a:pPr>
              <a:defRPr/>
            </a:pPr>
            <a:r>
              <a:rPr lang="en-US" dirty="0" smtClean="0"/>
              <a:t>Reliability for Vote Choice Timing coding</a:t>
            </a:r>
          </a:p>
          <a:p>
            <a:pPr lvl="1">
              <a:defRPr/>
            </a:pPr>
            <a:endParaRPr lang="en-US" dirty="0" smtClean="0"/>
          </a:p>
          <a:p>
            <a:pPr lvl="1">
              <a:defRPr/>
            </a:pPr>
            <a:r>
              <a:rPr lang="en-US" dirty="0" smtClean="0"/>
              <a:t>Percent agreement = 83%</a:t>
            </a:r>
          </a:p>
          <a:p>
            <a:pPr lvl="1">
              <a:defRPr/>
            </a:pPr>
            <a:endParaRPr lang="en-US" dirty="0" smtClean="0"/>
          </a:p>
          <a:p>
            <a:pPr>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endParaRPr lang="en-US" dirty="0" smtClean="0"/>
          </a:p>
          <a:p>
            <a:pPr>
              <a:defRPr/>
            </a:pPr>
            <a:r>
              <a:rPr lang="en-US" dirty="0" smtClean="0"/>
              <a:t>An illustration of why you should compute an index that accounts for chance</a:t>
            </a:r>
          </a:p>
          <a:p>
            <a:pPr>
              <a:defRPr/>
            </a:pPr>
            <a:endParaRPr lang="en-US" dirty="0" smtClean="0"/>
          </a:p>
          <a:p>
            <a:pPr>
              <a:defRPr/>
            </a:pPr>
            <a:r>
              <a:rPr lang="en-US" dirty="0" smtClean="0"/>
              <a:t>Reliability for Vote Choice Timing coding</a:t>
            </a:r>
          </a:p>
          <a:p>
            <a:pPr lvl="1">
              <a:defRPr/>
            </a:pPr>
            <a:endParaRPr lang="en-US" dirty="0" smtClean="0"/>
          </a:p>
          <a:p>
            <a:pPr lvl="1">
              <a:defRPr/>
            </a:pPr>
            <a:r>
              <a:rPr lang="en-US" dirty="0" smtClean="0"/>
              <a:t>Percent agreement = 83%</a:t>
            </a:r>
          </a:p>
          <a:p>
            <a:pPr lvl="1">
              <a:defRPr/>
            </a:pPr>
            <a:endParaRPr lang="en-US" dirty="0" smtClean="0"/>
          </a:p>
          <a:p>
            <a:pPr lvl="1">
              <a:defRPr/>
            </a:pPr>
            <a:r>
              <a:rPr lang="en-US" dirty="0" err="1" smtClean="0"/>
              <a:t>Krippendorff’s</a:t>
            </a:r>
            <a:r>
              <a:rPr lang="en-US" dirty="0" smtClean="0"/>
              <a:t> </a:t>
            </a:r>
            <a:r>
              <a:rPr lang="el-GR" dirty="0" smtClean="0"/>
              <a:t>α</a:t>
            </a:r>
            <a:r>
              <a:rPr lang="en-US" dirty="0" smtClean="0"/>
              <a:t> = .81</a:t>
            </a:r>
          </a:p>
          <a:p>
            <a:pPr>
              <a:defRPr/>
            </a:pPr>
            <a:endParaRPr lang="en-US" dirty="0" smtClean="0"/>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1</a:t>
            </a:r>
            <a:endParaRPr lang="en-US" dirty="0"/>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Test instructions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Production</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Partition answers into chunks if needed</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Independent coding</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Reconciliation</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Evaluation</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Quantify inter-coder reliability</a:t>
            </a:r>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Enable external evaluation</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How and why open-ended questions are used in surveys</a:t>
            </a:r>
          </a:p>
          <a:p>
            <a:pPr>
              <a:defRPr/>
            </a:pPr>
            <a:endParaRPr lang="en-US" dirty="0" smtClean="0"/>
          </a:p>
          <a:p>
            <a:pPr>
              <a:defRPr/>
            </a:pPr>
            <a:endParaRPr lang="en-US" dirty="0"/>
          </a:p>
        </p:txBody>
      </p:sp>
      <p:sp>
        <p:nvSpPr>
          <p:cNvPr id="2" name="Title 1"/>
          <p:cNvSpPr>
            <a:spLocks noGrp="1"/>
          </p:cNvSpPr>
          <p:nvPr>
            <p:ph type="title"/>
          </p:nvPr>
        </p:nvSpPr>
        <p:spPr/>
        <p:txBody>
          <a:bodyPr/>
          <a:lstStyle/>
          <a:p>
            <a:pPr>
              <a:defRPr/>
            </a:pPr>
            <a:r>
              <a:rPr lang="en-US" dirty="0" smtClean="0"/>
              <a:t>In this webinar, </a:t>
            </a:r>
            <a:br>
              <a:rPr lang="en-US" dirty="0" smtClean="0"/>
            </a:br>
            <a:r>
              <a:rPr lang="en-US" dirty="0" smtClean="0"/>
              <a:t>you will learn about…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566737"/>
          </a:xfrm>
        </p:spPr>
        <p:txBody>
          <a:bodyPr wrap="square" numCol="1" anchor="t" anchorCtr="0" compatLnSpc="1">
            <a:prstTxWarp prst="textNoShape">
              <a:avLst/>
            </a:prstTxWarp>
          </a:bodyPr>
          <a:lstStyle/>
          <a:p>
            <a:pPr algn="ctr" eaLnBrk="1" hangingPunct="1">
              <a:buFont typeface="Wingdings 2" pitchFamily="18" charset="2"/>
              <a:buNone/>
              <a:defRPr/>
            </a:pPr>
            <a:r>
              <a:rPr lang="en-US" sz="2800" dirty="0" smtClean="0"/>
              <a:t>Most Important Problem – CBS/NYT June, 2013</a:t>
            </a:r>
          </a:p>
          <a:p>
            <a:pPr eaLnBrk="1" hangingPunct="1">
              <a:buFont typeface="Wingdings 2" charset="2"/>
              <a:buChar char=""/>
              <a:defRPr/>
            </a:pPr>
            <a:endParaRPr lang="en-US" sz="28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Typical result</a:t>
            </a:r>
          </a:p>
        </p:txBody>
      </p:sp>
      <p:graphicFrame>
        <p:nvGraphicFramePr>
          <p:cNvPr id="4" name="Table 3"/>
          <p:cNvGraphicFramePr>
            <a:graphicFrameLocks noGrp="1"/>
          </p:cNvGraphicFramePr>
          <p:nvPr/>
        </p:nvGraphicFramePr>
        <p:xfrm>
          <a:off x="228600" y="2362200"/>
          <a:ext cx="7924800" cy="4008438"/>
        </p:xfrm>
        <a:graphic>
          <a:graphicData uri="http://schemas.openxmlformats.org/drawingml/2006/table">
            <a:tbl>
              <a:tblPr/>
              <a:tblGrid>
                <a:gridCol w="2903145"/>
                <a:gridCol w="627707"/>
                <a:gridCol w="1176950"/>
                <a:gridCol w="2824681"/>
                <a:gridCol w="392317"/>
              </a:tblGrid>
              <a:tr h="222691">
                <a:tc>
                  <a:txBody>
                    <a:bodyPr/>
                    <a:lstStyle/>
                    <a:p>
                      <a:pPr algn="l" fontAlgn="b"/>
                      <a:r>
                        <a:rPr lang="en-US" sz="1400" b="0" i="0" u="none" strike="noStrike" dirty="0">
                          <a:solidFill>
                            <a:srgbClr val="000000"/>
                          </a:solidFill>
                          <a:latin typeface="Calibri"/>
                        </a:rPr>
                        <a:t>Economy/Jobs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34%</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a:solidFill>
                            <a:srgbClr val="000000"/>
                          </a:solidFill>
                          <a:latin typeface="Calibri"/>
                        </a:rPr>
                        <a:t>Republicans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dirty="0">
                          <a:solidFill>
                            <a:srgbClr val="000000"/>
                          </a:solidFill>
                          <a:latin typeface="Calibri"/>
                        </a:rPr>
                        <a:t>Budget/National debt</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6%</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a:solidFill>
                            <a:srgbClr val="000000"/>
                          </a:solidFill>
                          <a:latin typeface="Calibri"/>
                        </a:rPr>
                        <a:t>Income gap</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dirty="0">
                          <a:solidFill>
                            <a:srgbClr val="000000"/>
                          </a:solidFill>
                          <a:latin typeface="Calibri"/>
                        </a:rPr>
                        <a:t>Health care</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5%</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a:solidFill>
                            <a:srgbClr val="000000"/>
                          </a:solidFill>
                          <a:latin typeface="Calibri"/>
                        </a:rPr>
                        <a:t>Miscellaneous government programs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dirty="0">
                          <a:solidFill>
                            <a:srgbClr val="000000"/>
                          </a:solidFill>
                          <a:latin typeface="Calibri"/>
                        </a:rPr>
                        <a:t>Immigration</a:t>
                      </a:r>
                    </a:p>
                  </a:txBody>
                  <a:tcPr marL="9293" marR="9293" marT="929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a:solidFill>
                            <a:srgbClr val="000000"/>
                          </a:solidFill>
                          <a:latin typeface="Calibri"/>
                        </a:rPr>
                        <a:t>Welfare</a:t>
                      </a:r>
                    </a:p>
                  </a:txBody>
                  <a:tcPr marL="9293" marR="9293" marT="929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Religious values</a:t>
                      </a:r>
                    </a:p>
                  </a:txBody>
                  <a:tcPr marL="9293" marR="9293" marT="929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Taxes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Partisan politics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3%</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Crime</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Big government</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3%</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Miscellaneous social issues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Values/Moral values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3%</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Foreign policy</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Miscellaneous government issues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2%</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Poverty</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Politicians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2%</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Foreign aid</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Barack Obama</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2%</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Defense</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Education</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Personal finances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War/Peace</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Natural disasters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Miscellaneous economic issues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Environment</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Guns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Nothing</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Business ethics</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Other</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9%</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Community/Lack of unity</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Don't know/No answer</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3%</a:t>
                      </a:r>
                    </a:p>
                  </a:txBody>
                  <a:tcPr marL="9293" marR="9293" marT="9295" marB="0" anchor="b">
                    <a:lnL>
                      <a:noFill/>
                    </a:lnL>
                    <a:lnR>
                      <a:noFill/>
                    </a:lnR>
                    <a:lnT>
                      <a:noFill/>
                    </a:lnT>
                    <a:lnB>
                      <a:noFill/>
                    </a:lnB>
                  </a:tcPr>
                </a:tc>
              </a:tr>
              <a:tr h="222691">
                <a:tc>
                  <a:txBody>
                    <a:bodyPr/>
                    <a:lstStyle/>
                    <a:p>
                      <a:pPr algn="l" fontAlgn="b"/>
                      <a:r>
                        <a:rPr lang="en-US" sz="1400" b="0" i="0" u="none" strike="noStrike">
                          <a:solidFill>
                            <a:srgbClr val="000000"/>
                          </a:solidFill>
                          <a:latin typeface="Calibri"/>
                        </a:rPr>
                        <a:t>Terrorism</a:t>
                      </a:r>
                    </a:p>
                  </a:txBody>
                  <a:tcPr marL="9293" marR="9293" marT="9295" marB="0" anchor="b">
                    <a:lnL>
                      <a:noFill/>
                    </a:lnL>
                    <a:lnR>
                      <a:noFill/>
                    </a:lnR>
                    <a:lnT>
                      <a:noFill/>
                    </a:lnT>
                    <a:lnB>
                      <a:noFill/>
                    </a:lnB>
                  </a:tcPr>
                </a:tc>
                <a:tc>
                  <a:txBody>
                    <a:bodyPr/>
                    <a:lstStyle/>
                    <a:p>
                      <a:pPr algn="r" fontAlgn="b"/>
                      <a:r>
                        <a:rPr lang="en-US" sz="1400" b="0" i="0" u="none" strike="noStrike">
                          <a:solidFill>
                            <a:srgbClr val="000000"/>
                          </a:solidFill>
                          <a:latin typeface="Calibri"/>
                        </a:rPr>
                        <a:t>1%</a:t>
                      </a:r>
                    </a:p>
                  </a:txBody>
                  <a:tcPr marL="9293" marR="9293" marT="929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293" marR="9293" marT="929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293" marR="9293" marT="929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293" marR="9293" marT="929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Enable external evaluation</a:t>
            </a:r>
          </a:p>
          <a:p>
            <a:pPr>
              <a:defRPr/>
            </a:pPr>
            <a:endParaRPr lang="en-US" dirty="0" smtClean="0"/>
          </a:p>
          <a:p>
            <a:pPr lvl="1">
              <a:defRPr/>
            </a:pPr>
            <a:r>
              <a:rPr lang="en-US" dirty="0" smtClean="0"/>
              <a:t>Allow others to critically review your procedures and results</a:t>
            </a:r>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Enable external evaluation</a:t>
            </a:r>
          </a:p>
          <a:p>
            <a:pPr>
              <a:defRPr/>
            </a:pPr>
            <a:endParaRPr lang="en-US" dirty="0" smtClean="0"/>
          </a:p>
          <a:p>
            <a:pPr lvl="1">
              <a:defRPr/>
            </a:pPr>
            <a:r>
              <a:rPr lang="en-US" dirty="0" smtClean="0"/>
              <a:t>Allow others to critically review your procedures and results</a:t>
            </a:r>
          </a:p>
          <a:p>
            <a:pPr lvl="1">
              <a:defRPr/>
            </a:pPr>
            <a:endParaRPr lang="en-US" dirty="0" smtClean="0"/>
          </a:p>
          <a:p>
            <a:pPr lvl="1">
              <a:defRPr/>
            </a:pPr>
            <a:r>
              <a:rPr lang="en-US" dirty="0" smtClean="0"/>
              <a:t>Allow others to replicate your procedures</a:t>
            </a:r>
          </a:p>
          <a:p>
            <a:pPr lvl="1">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2">
              <a:defRPr/>
            </a:pPr>
            <a:r>
              <a:rPr lang="en-US" dirty="0" smtClean="0"/>
              <a:t>Chunking</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2">
              <a:defRPr/>
            </a:pPr>
            <a:r>
              <a:rPr lang="en-US" dirty="0" smtClean="0"/>
              <a:t>Chunking</a:t>
            </a:r>
          </a:p>
          <a:p>
            <a:pPr lvl="2">
              <a:defRPr/>
            </a:pPr>
            <a:r>
              <a:rPr lang="en-US" dirty="0" smtClean="0"/>
              <a:t>Reconciling</a:t>
            </a:r>
          </a:p>
          <a:p>
            <a:pPr lvl="2">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2">
              <a:defRPr/>
            </a:pPr>
            <a:r>
              <a:rPr lang="en-US" dirty="0" smtClean="0"/>
              <a:t>Chunking</a:t>
            </a:r>
          </a:p>
          <a:p>
            <a:pPr lvl="2">
              <a:defRPr/>
            </a:pPr>
            <a:r>
              <a:rPr lang="en-US" dirty="0" smtClean="0"/>
              <a:t>Reconciling</a:t>
            </a:r>
          </a:p>
          <a:p>
            <a:pPr lvl="2">
              <a:defRPr/>
            </a:pPr>
            <a:endParaRPr lang="en-US" dirty="0" smtClean="0"/>
          </a:p>
          <a:p>
            <a:pPr lvl="1">
              <a:defRPr/>
            </a:pPr>
            <a:r>
              <a:rPr lang="en-US" dirty="0" smtClean="0"/>
              <a:t>Description of production coding</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2">
              <a:defRPr/>
            </a:pPr>
            <a:r>
              <a:rPr lang="en-US" dirty="0" smtClean="0"/>
              <a:t>Chunking</a:t>
            </a:r>
          </a:p>
          <a:p>
            <a:pPr lvl="2">
              <a:defRPr/>
            </a:pPr>
            <a:r>
              <a:rPr lang="en-US" dirty="0" smtClean="0"/>
              <a:t>Reconciling</a:t>
            </a:r>
          </a:p>
          <a:p>
            <a:pPr lvl="2">
              <a:defRPr/>
            </a:pPr>
            <a:endParaRPr lang="en-US" dirty="0" smtClean="0"/>
          </a:p>
          <a:p>
            <a:pPr lvl="1">
              <a:defRPr/>
            </a:pPr>
            <a:r>
              <a:rPr lang="en-US" dirty="0" smtClean="0"/>
              <a:t>Description of production coding</a:t>
            </a:r>
          </a:p>
          <a:p>
            <a:pPr lvl="2">
              <a:defRPr/>
            </a:pPr>
            <a:endParaRPr lang="en-US" sz="1400" dirty="0" smtClean="0"/>
          </a:p>
          <a:p>
            <a:pPr lvl="1">
              <a:defRPr/>
            </a:pPr>
            <a:r>
              <a:rPr lang="en-US" dirty="0" smtClean="0"/>
              <a:t>Source data: original or redacted</a:t>
            </a:r>
          </a:p>
          <a:p>
            <a:pPr lvl="1">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7162800" y="2892425"/>
            <a:ext cx="1600200" cy="1646238"/>
          </a:xfrm>
        </p:spPr>
        <p:txBody>
          <a:bodyPr/>
          <a:lstStyle/>
          <a:p>
            <a:pPr>
              <a:defRPr/>
            </a:pPr>
            <a:endParaRPr lang="en-US" smtClean="0"/>
          </a:p>
          <a:p>
            <a:pPr>
              <a:defRPr/>
            </a:pPr>
            <a:endParaRPr lang="en-US" smtClean="0"/>
          </a:p>
          <a:p>
            <a:pPr>
              <a:defRPr/>
            </a:pPr>
            <a:endParaRPr lang="en-US" smtClean="0"/>
          </a:p>
          <a:p>
            <a:pPr lvl="1">
              <a:defRPr/>
            </a:pPr>
            <a:endParaRPr lang="en-US" smtClean="0"/>
          </a:p>
          <a:p>
            <a:pPr lvl="1">
              <a:defRPr/>
            </a:pPr>
            <a:endParaRPr lang="en-US" dirty="0"/>
          </a:p>
        </p:txBody>
      </p:sp>
      <p:sp>
        <p:nvSpPr>
          <p:cNvPr id="3" name="Title 2"/>
          <p:cNvSpPr>
            <a:spLocks noGrp="1"/>
          </p:cNvSpPr>
          <p:nvPr>
            <p:ph type="title"/>
          </p:nvPr>
        </p:nvSpPr>
        <p:spPr>
          <a:xfrm>
            <a:off x="381000" y="2892425"/>
            <a:ext cx="6324600" cy="1646238"/>
          </a:xfrm>
        </p:spPr>
        <p:txBody>
          <a:bodyPr/>
          <a:lstStyle/>
          <a:p>
            <a:pPr>
              <a:defRPr/>
            </a:pPr>
            <a:r>
              <a:rPr lang="en-US" dirty="0" smtClean="0"/>
              <a:t>problems </a:t>
            </a:r>
            <a:br>
              <a:rPr lang="en-US" dirty="0" smtClean="0"/>
            </a:br>
            <a:r>
              <a:rPr lang="en-US" dirty="0" smtClean="0"/>
              <a:t>with ANES coding</a:t>
            </a:r>
            <a:endParaRPr lang="en-US" dirty="0"/>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noAutofit/>
          </a:bodyPr>
          <a:lstStyle/>
          <a:p>
            <a:pPr>
              <a:defRPr/>
            </a:pPr>
            <a:r>
              <a:rPr lang="en-US" dirty="0" smtClean="0"/>
              <a:t>Fully document and make available all material</a:t>
            </a:r>
          </a:p>
          <a:p>
            <a:pPr>
              <a:defRPr/>
            </a:pPr>
            <a:endParaRPr lang="en-US" dirty="0" smtClean="0"/>
          </a:p>
          <a:p>
            <a:pPr lvl="1">
              <a:defRPr/>
            </a:pPr>
            <a:r>
              <a:rPr lang="en-US" dirty="0" smtClean="0"/>
              <a:t>The generation of the code frame</a:t>
            </a:r>
          </a:p>
          <a:p>
            <a:pPr lvl="1">
              <a:defRPr/>
            </a:pPr>
            <a:endParaRPr lang="en-US" dirty="0" smtClean="0"/>
          </a:p>
          <a:p>
            <a:pPr lvl="1">
              <a:defRPr/>
            </a:pPr>
            <a:r>
              <a:rPr lang="en-US" dirty="0" smtClean="0"/>
              <a:t>Instructions</a:t>
            </a:r>
          </a:p>
          <a:p>
            <a:pPr lvl="2">
              <a:defRPr/>
            </a:pPr>
            <a:r>
              <a:rPr lang="en-US" dirty="0" smtClean="0"/>
              <a:t>Coding</a:t>
            </a:r>
          </a:p>
          <a:p>
            <a:pPr lvl="2">
              <a:defRPr/>
            </a:pPr>
            <a:r>
              <a:rPr lang="en-US" dirty="0" smtClean="0"/>
              <a:t>Chunking</a:t>
            </a:r>
          </a:p>
          <a:p>
            <a:pPr lvl="2">
              <a:defRPr/>
            </a:pPr>
            <a:r>
              <a:rPr lang="en-US" dirty="0" smtClean="0"/>
              <a:t>Reconciling</a:t>
            </a:r>
          </a:p>
          <a:p>
            <a:pPr lvl="2">
              <a:defRPr/>
            </a:pPr>
            <a:endParaRPr lang="en-US" dirty="0" smtClean="0"/>
          </a:p>
          <a:p>
            <a:pPr lvl="1">
              <a:defRPr/>
            </a:pPr>
            <a:r>
              <a:rPr lang="en-US" dirty="0" smtClean="0"/>
              <a:t>Description of production coding</a:t>
            </a:r>
          </a:p>
          <a:p>
            <a:pPr lvl="2">
              <a:defRPr/>
            </a:pPr>
            <a:endParaRPr lang="en-US" sz="1400" dirty="0" smtClean="0"/>
          </a:p>
          <a:p>
            <a:pPr lvl="1">
              <a:defRPr/>
            </a:pPr>
            <a:r>
              <a:rPr lang="en-US" dirty="0" smtClean="0"/>
              <a:t>Source data: original or redacted</a:t>
            </a:r>
          </a:p>
          <a:p>
            <a:pPr lvl="1">
              <a:defRPr/>
            </a:pPr>
            <a:endParaRPr lang="en-US" dirty="0" smtClean="0"/>
          </a:p>
          <a:p>
            <a:pPr lvl="1">
              <a:defRPr/>
            </a:pPr>
            <a:r>
              <a:rPr lang="en-US" dirty="0" smtClean="0"/>
              <a:t>Inter-coder reliability</a:t>
            </a:r>
          </a:p>
          <a:p>
            <a:pPr lvl="1">
              <a:defRPr/>
            </a:pPr>
            <a:endParaRPr lang="en-US" dirty="0" smtClean="0"/>
          </a:p>
          <a:p>
            <a:pPr>
              <a:defRPr/>
            </a:pPr>
            <a:endParaRPr lang="en-US" dirty="0" smtClean="0"/>
          </a:p>
          <a:p>
            <a:pPr>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a:defRPr/>
            </a:pPr>
            <a:endParaRPr lang="en-US" dirty="0" smtClean="0"/>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Evaluation</a:t>
            </a:r>
            <a:br>
              <a:rPr lang="en-US" dirty="0" smtClean="0"/>
            </a:br>
            <a:r>
              <a:rPr lang="en-US" dirty="0" smtClean="0"/>
              <a:t>Recommendation 2</a:t>
            </a:r>
            <a:endParaRPr lang="en-US" dirty="0"/>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Learn from others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Include examples</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Test instructions</a:t>
            </a:r>
          </a:p>
          <a:p>
            <a:pPr marL="501650"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Production</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Partition answers into chunks if needed</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Independent coding</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Reconciliation</a:t>
            </a:r>
          </a:p>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Evaluation</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mn-ea"/>
              </a:rPr>
              <a:t>Quantify inter-coder reliability</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Enable external evaluation</a:t>
            </a:r>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latin typeface="+mn-lt"/>
                <a:ea typeface="+mn-ea"/>
              </a:rPr>
              <a:t>Code frame</a:t>
            </a:r>
          </a:p>
          <a:p>
            <a:pPr marL="958850" lvl="1" indent="-457200">
              <a:spcBef>
                <a:spcPct val="20000"/>
              </a:spcBef>
              <a:buClr>
                <a:schemeClr val="accent1"/>
              </a:buClr>
              <a:buFont typeface="+mj-lt"/>
              <a:buAutoNum type="arabicPeriod"/>
              <a:defRPr/>
            </a:pPr>
            <a:r>
              <a:rPr lang="en-US" sz="1600" spc="150" dirty="0">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latin typeface="+mn-lt"/>
                <a:ea typeface="+mn-ea"/>
              </a:rPr>
              <a:t>Learn from others</a:t>
            </a:r>
          </a:p>
          <a:p>
            <a:pPr marL="958850" lvl="1" indent="-457200">
              <a:spcBef>
                <a:spcPct val="20000"/>
              </a:spcBef>
              <a:buClr>
                <a:schemeClr val="accent1"/>
              </a:buClr>
              <a:buFont typeface="+mj-lt"/>
              <a:buAutoNum type="arabicPeriod"/>
              <a:defRPr/>
            </a:pPr>
            <a:r>
              <a:rPr lang="en-US" sz="1600" spc="150" dirty="0">
                <a:latin typeface="+mn-lt"/>
                <a:ea typeface="+mn-ea"/>
              </a:rPr>
              <a:t>Look outside the survey world for other categorization systems</a:t>
            </a:r>
          </a:p>
          <a:p>
            <a:pPr marL="501650" indent="-457200">
              <a:spcBef>
                <a:spcPct val="20000"/>
              </a:spcBef>
              <a:buClr>
                <a:schemeClr val="accent1"/>
              </a:buClr>
              <a:buFont typeface="+mj-lt"/>
              <a:buAutoNum type="arabicPeriod"/>
              <a:defRPr/>
            </a:pPr>
            <a:r>
              <a:rPr lang="en-US" sz="1600" spc="150" dirty="0">
                <a:latin typeface="+mn-lt"/>
                <a:ea typeface="+mn-ea"/>
              </a:rPr>
              <a:t>Instructions</a:t>
            </a:r>
          </a:p>
          <a:p>
            <a:pPr marL="958850" lvl="1" indent="-457200">
              <a:spcBef>
                <a:spcPct val="20000"/>
              </a:spcBef>
              <a:buClr>
                <a:schemeClr val="accent1"/>
              </a:buClr>
              <a:buFont typeface="+mj-lt"/>
              <a:buAutoNum type="arabicPeriod"/>
              <a:defRPr/>
            </a:pPr>
            <a:r>
              <a:rPr lang="en-US" sz="1600" spc="150" dirty="0">
                <a:latin typeface="+mn-lt"/>
                <a:ea typeface="+mn-ea"/>
              </a:rPr>
              <a:t>Instructions should always be written, never oral</a:t>
            </a:r>
          </a:p>
          <a:p>
            <a:pPr marL="958850" lvl="1" indent="-457200">
              <a:spcBef>
                <a:spcPct val="20000"/>
              </a:spcBef>
              <a:buClr>
                <a:schemeClr val="accent1"/>
              </a:buClr>
              <a:buFont typeface="+mj-lt"/>
              <a:buAutoNum type="arabicPeriod"/>
              <a:defRPr/>
            </a:pPr>
            <a:r>
              <a:rPr lang="en-US" sz="1600" spc="150" dirty="0">
                <a:latin typeface="+mn-lt"/>
                <a:ea typeface="+mn-ea"/>
              </a:rPr>
              <a:t>Clearly defined categories</a:t>
            </a:r>
          </a:p>
          <a:p>
            <a:pPr marL="958850" lvl="1" indent="-457200">
              <a:spcBef>
                <a:spcPct val="20000"/>
              </a:spcBef>
              <a:buClr>
                <a:schemeClr val="accent1"/>
              </a:buClr>
              <a:buFont typeface="+mj-lt"/>
              <a:buAutoNum type="arabicPeriod"/>
              <a:defRPr/>
            </a:pPr>
            <a:r>
              <a:rPr lang="en-US" sz="1600" spc="150" dirty="0">
                <a:latin typeface="+mn-lt"/>
                <a:ea typeface="+mn-ea"/>
              </a:rPr>
              <a:t>Include examples</a:t>
            </a:r>
          </a:p>
          <a:p>
            <a:pPr marL="958850" lvl="1" indent="-457200">
              <a:spcBef>
                <a:spcPct val="20000"/>
              </a:spcBef>
              <a:buClr>
                <a:schemeClr val="accent1"/>
              </a:buClr>
              <a:buFont typeface="+mj-lt"/>
              <a:buAutoNum type="arabicPeriod"/>
              <a:defRPr/>
            </a:pPr>
            <a:r>
              <a:rPr lang="en-US" sz="1600" spc="150" dirty="0">
                <a:latin typeface="+mn-lt"/>
                <a:ea typeface="+mn-ea"/>
              </a:rPr>
              <a:t>Test instructions</a:t>
            </a:r>
          </a:p>
          <a:p>
            <a:pPr marL="501650" indent="-457200">
              <a:spcBef>
                <a:spcPct val="20000"/>
              </a:spcBef>
              <a:buClr>
                <a:schemeClr val="accent1"/>
              </a:buClr>
              <a:buFont typeface="+mj-lt"/>
              <a:buAutoNum type="arabicPeriod"/>
              <a:defRPr/>
            </a:pPr>
            <a:r>
              <a:rPr lang="en-US" sz="1600" spc="150" dirty="0">
                <a:latin typeface="+mn-lt"/>
                <a:ea typeface="+mn-ea"/>
              </a:rPr>
              <a:t>Production</a:t>
            </a:r>
          </a:p>
          <a:p>
            <a:pPr marL="958850" lvl="1" indent="-457200">
              <a:spcBef>
                <a:spcPct val="20000"/>
              </a:spcBef>
              <a:buClr>
                <a:schemeClr val="accent1"/>
              </a:buClr>
              <a:buFont typeface="+mj-lt"/>
              <a:buAutoNum type="arabicPeriod"/>
              <a:defRPr/>
            </a:pPr>
            <a:r>
              <a:rPr lang="en-US" sz="1600" spc="150" dirty="0">
                <a:latin typeface="+mn-lt"/>
                <a:ea typeface="+mn-ea"/>
              </a:rPr>
              <a:t>Partition answers into chunks if needed</a:t>
            </a:r>
          </a:p>
          <a:p>
            <a:pPr marL="958850" lvl="1" indent="-457200">
              <a:spcBef>
                <a:spcPct val="20000"/>
              </a:spcBef>
              <a:buClr>
                <a:schemeClr val="accent1"/>
              </a:buClr>
              <a:buFont typeface="+mj-lt"/>
              <a:buAutoNum type="arabicPeriod"/>
              <a:defRPr/>
            </a:pPr>
            <a:r>
              <a:rPr lang="en-US" sz="1600" spc="150" dirty="0">
                <a:latin typeface="+mn-lt"/>
                <a:ea typeface="+mn-ea"/>
              </a:rPr>
              <a:t>Independent coding</a:t>
            </a:r>
          </a:p>
          <a:p>
            <a:pPr marL="958850" lvl="1" indent="-457200">
              <a:spcBef>
                <a:spcPct val="20000"/>
              </a:spcBef>
              <a:buClr>
                <a:schemeClr val="accent1"/>
              </a:buClr>
              <a:buFont typeface="+mj-lt"/>
              <a:buAutoNum type="arabicPeriod"/>
              <a:defRPr/>
            </a:pPr>
            <a:r>
              <a:rPr lang="en-US" sz="1600" spc="150" dirty="0">
                <a:latin typeface="+mn-lt"/>
                <a:ea typeface="+mn-ea"/>
              </a:rPr>
              <a:t>Reconciliation</a:t>
            </a:r>
          </a:p>
          <a:p>
            <a:pPr marL="501650" indent="-457200">
              <a:spcBef>
                <a:spcPct val="20000"/>
              </a:spcBef>
              <a:buClr>
                <a:schemeClr val="accent1"/>
              </a:buClr>
              <a:buFont typeface="+mj-lt"/>
              <a:buAutoNum type="arabicPeriod"/>
              <a:defRPr/>
            </a:pPr>
            <a:r>
              <a:rPr lang="en-US" sz="1600" spc="150" dirty="0">
                <a:latin typeface="+mn-lt"/>
                <a:ea typeface="+mn-ea"/>
              </a:rPr>
              <a:t>Evaluation</a:t>
            </a:r>
          </a:p>
          <a:p>
            <a:pPr marL="958850" lvl="1" indent="-457200">
              <a:spcBef>
                <a:spcPct val="20000"/>
              </a:spcBef>
              <a:buClr>
                <a:schemeClr val="accent1"/>
              </a:buClr>
              <a:buFont typeface="+mj-lt"/>
              <a:buAutoNum type="arabicPeriod"/>
              <a:defRPr/>
            </a:pPr>
            <a:r>
              <a:rPr lang="en-US" sz="1600" spc="150" dirty="0">
                <a:latin typeface="+mn-lt"/>
                <a:ea typeface="+mn-ea"/>
              </a:rPr>
              <a:t>Quantify inter-coder reliability</a:t>
            </a:r>
          </a:p>
          <a:p>
            <a:pPr marL="958850" lvl="1" indent="-457200">
              <a:spcBef>
                <a:spcPct val="20000"/>
              </a:spcBef>
              <a:buClr>
                <a:schemeClr val="accent1"/>
              </a:buClr>
              <a:buFont typeface="+mj-lt"/>
              <a:buAutoNum type="arabicPeriod"/>
              <a:defRPr/>
            </a:pPr>
            <a:r>
              <a:rPr lang="en-US" sz="1600" spc="150" dirty="0">
                <a:latin typeface="+mn-lt"/>
                <a:ea typeface="+mn-ea"/>
              </a:rPr>
              <a:t>Enable external evaluation</a:t>
            </a:r>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162800" y="2892425"/>
            <a:ext cx="1600200" cy="1646238"/>
          </a:xfrm>
        </p:spPr>
        <p:txBody>
          <a:bodyPr/>
          <a:lstStyle/>
          <a:p>
            <a:pPr>
              <a:buFont typeface="Wingdings 2" charset="2"/>
              <a:buNone/>
              <a:defRPr/>
            </a:pPr>
            <a:endParaRPr lang="en-US"/>
          </a:p>
        </p:txBody>
      </p:sp>
      <p:sp>
        <p:nvSpPr>
          <p:cNvPr id="2" name="Title 1"/>
          <p:cNvSpPr>
            <a:spLocks noGrp="1"/>
          </p:cNvSpPr>
          <p:nvPr>
            <p:ph type="title"/>
          </p:nvPr>
        </p:nvSpPr>
        <p:spPr>
          <a:xfrm>
            <a:off x="381000" y="2892425"/>
            <a:ext cx="6324600" cy="1646238"/>
          </a:xfrm>
        </p:spPr>
        <p:txBody>
          <a:bodyPr/>
          <a:lstStyle/>
          <a:p>
            <a:pPr>
              <a:defRPr/>
            </a:pPr>
            <a:r>
              <a:rPr lang="en-US" dirty="0" smtClean="0"/>
              <a:t>What is the </a:t>
            </a:r>
            <a:r>
              <a:rPr lang="en-US" dirty="0" smtClean="0">
                <a:solidFill>
                  <a:srgbClr val="FF0000"/>
                </a:solidFill>
              </a:rPr>
              <a:t>value</a:t>
            </a:r>
            <a:r>
              <a:rPr lang="en-US" dirty="0" smtClean="0"/>
              <a:t> of </a:t>
            </a:r>
            <a:br>
              <a:rPr lang="en-US" dirty="0" smtClean="0"/>
            </a:br>
            <a:r>
              <a:rPr lang="en-US" dirty="0" smtClean="0"/>
              <a:t>survey research?</a:t>
            </a:r>
            <a:endParaRPr lang="en-US" dirty="0"/>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buFont typeface="Wingdings 2" charset="2"/>
              <a:buNone/>
              <a:defRPr/>
            </a:pPr>
            <a:endParaRPr lang="en-US" dirty="0" smtClean="0"/>
          </a:p>
          <a:p>
            <a:pPr algn="ctr">
              <a:buFont typeface="Wingdings 2" charset="2"/>
              <a:buNone/>
              <a:defRPr/>
            </a:pPr>
            <a:endParaRPr lang="en-US" dirty="0" smtClean="0"/>
          </a:p>
          <a:p>
            <a:pPr algn="ctr">
              <a:buFont typeface="Wingdings 2" charset="2"/>
              <a:buNone/>
              <a:defRPr/>
            </a:pPr>
            <a:r>
              <a:rPr lang="en-US" dirty="0" smtClean="0"/>
              <a:t>Social decisions often rely on</a:t>
            </a:r>
            <a:br>
              <a:rPr lang="en-US" dirty="0" smtClean="0"/>
            </a:br>
            <a:endParaRPr lang="en-US" dirty="0" smtClean="0"/>
          </a:p>
          <a:p>
            <a:pPr algn="ctr">
              <a:buFont typeface="Wingdings 2" charset="2"/>
              <a:buNone/>
              <a:defRPr/>
            </a:pPr>
            <a:r>
              <a:rPr lang="en-US" dirty="0" smtClean="0">
                <a:solidFill>
                  <a:srgbClr val="FF0000"/>
                </a:solidFill>
              </a:rPr>
              <a:t>evaluations</a:t>
            </a:r>
            <a:r>
              <a:rPr lang="en-US" dirty="0" smtClean="0"/>
              <a:t> </a:t>
            </a:r>
          </a:p>
          <a:p>
            <a:pPr algn="ctr">
              <a:buFont typeface="Wingdings 2" charset="2"/>
              <a:buNone/>
              <a:defRPr/>
            </a:pPr>
            <a:endParaRPr lang="en-US" dirty="0" smtClean="0"/>
          </a:p>
          <a:p>
            <a:pPr algn="ctr">
              <a:buFont typeface="Wingdings 2" charset="2"/>
              <a:buNone/>
              <a:defRPr/>
            </a:pPr>
            <a:r>
              <a:rPr lang="en-US" dirty="0" smtClean="0"/>
              <a:t>of past actions.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There are lots of evaluations</a:t>
            </a:r>
            <a:endParaRPr lang="en-US" dirty="0"/>
          </a:p>
        </p:txBody>
      </p:sp>
      <p:pic>
        <p:nvPicPr>
          <p:cNvPr id="84994" name="Picture 2" descr="C:\Users\Owner\AppData\Local\Microsoft\Windows\Temporary Internet Files\Content.IE5\5UGNNTEC\MC900301318[1].wmf"/>
          <p:cNvPicPr>
            <a:picLocks noChangeAspect="1" noChangeArrowheads="1"/>
          </p:cNvPicPr>
          <p:nvPr/>
        </p:nvPicPr>
        <p:blipFill>
          <a:blip r:embed="rId2" cstate="print"/>
          <a:srcRect/>
          <a:stretch>
            <a:fillRect/>
          </a:stretch>
        </p:blipFill>
        <p:spPr bwMode="auto">
          <a:xfrm>
            <a:off x="2819400" y="3124200"/>
            <a:ext cx="2960688" cy="1755775"/>
          </a:xfrm>
          <a:prstGeom prst="rect">
            <a:avLst/>
          </a:prstGeom>
          <a:noFill/>
          <a:ln w="9525">
            <a:noFill/>
            <a:miter lim="800000"/>
            <a:headEnd/>
            <a:tailEnd/>
          </a:ln>
        </p:spPr>
      </p:pic>
      <p:pic>
        <p:nvPicPr>
          <p:cNvPr id="84995" name="Picture 3" descr="C:\Users\Owner\AppData\Local\Microsoft\Windows\Temporary Internet Files\Content.IE5\YN3KJBJZ\MC900045127[1].wmf"/>
          <p:cNvPicPr>
            <a:picLocks noChangeAspect="1" noChangeArrowheads="1"/>
          </p:cNvPicPr>
          <p:nvPr/>
        </p:nvPicPr>
        <p:blipFill>
          <a:blip r:embed="rId3" cstate="print"/>
          <a:srcRect/>
          <a:stretch>
            <a:fillRect/>
          </a:stretch>
        </p:blipFill>
        <p:spPr bwMode="auto">
          <a:xfrm>
            <a:off x="609600" y="1741488"/>
            <a:ext cx="1676400" cy="2574925"/>
          </a:xfrm>
          <a:prstGeom prst="rect">
            <a:avLst/>
          </a:prstGeom>
          <a:noFill/>
          <a:ln w="9525">
            <a:noFill/>
            <a:miter lim="800000"/>
            <a:headEnd/>
            <a:tailEnd/>
          </a:ln>
        </p:spPr>
      </p:pic>
      <p:pic>
        <p:nvPicPr>
          <p:cNvPr id="84997" name="Picture 5" descr="C:\Users\Owner\AppData\Local\Microsoft\Windows\Temporary Internet Files\Content.IE5\3O709GUH\MC900153728[1].wmf"/>
          <p:cNvPicPr>
            <a:picLocks noChangeAspect="1" noChangeArrowheads="1"/>
          </p:cNvPicPr>
          <p:nvPr/>
        </p:nvPicPr>
        <p:blipFill>
          <a:blip r:embed="rId4" cstate="print"/>
          <a:srcRect/>
          <a:stretch>
            <a:fillRect/>
          </a:stretch>
        </p:blipFill>
        <p:spPr bwMode="auto">
          <a:xfrm>
            <a:off x="6172200" y="4114800"/>
            <a:ext cx="2422525" cy="1922463"/>
          </a:xfrm>
          <a:prstGeom prst="rect">
            <a:avLst/>
          </a:prstGeom>
          <a:noFill/>
          <a:ln w="9525">
            <a:noFill/>
            <a:miter lim="800000"/>
            <a:headEnd/>
            <a:tailEnd/>
          </a:ln>
        </p:spPr>
      </p:pic>
      <p:pic>
        <p:nvPicPr>
          <p:cNvPr id="84998" name="Picture 6" descr="C:\Users\Owner\AppData\Local\Microsoft\Windows\Temporary Internet Files\Content.IE5\3O709GUH\MC900311832[1].wmf"/>
          <p:cNvPicPr>
            <a:picLocks noChangeAspect="1" noChangeArrowheads="1"/>
          </p:cNvPicPr>
          <p:nvPr/>
        </p:nvPicPr>
        <p:blipFill>
          <a:blip r:embed="rId5" cstate="print"/>
          <a:srcRect/>
          <a:stretch>
            <a:fillRect/>
          </a:stretch>
        </p:blipFill>
        <p:spPr bwMode="auto">
          <a:xfrm>
            <a:off x="6400800" y="2209800"/>
            <a:ext cx="1752600" cy="1422400"/>
          </a:xfrm>
          <a:prstGeom prst="rect">
            <a:avLst/>
          </a:prstGeom>
          <a:noFill/>
          <a:ln w="9525">
            <a:noFill/>
            <a:miter lim="800000"/>
            <a:headEnd/>
            <a:tailEnd/>
          </a:ln>
        </p:spPr>
      </p:pic>
      <p:pic>
        <p:nvPicPr>
          <p:cNvPr id="84999" name="Picture 7" descr="C:\Users\Owner\AppData\Local\Microsoft\Windows\Temporary Internet Files\Content.IE5\5UGNNTEC\MC900048770[1].wmf"/>
          <p:cNvPicPr>
            <a:picLocks noChangeAspect="1" noChangeArrowheads="1"/>
          </p:cNvPicPr>
          <p:nvPr/>
        </p:nvPicPr>
        <p:blipFill>
          <a:blip r:embed="rId6" cstate="print"/>
          <a:srcRect/>
          <a:stretch>
            <a:fillRect/>
          </a:stretch>
        </p:blipFill>
        <p:spPr bwMode="auto">
          <a:xfrm>
            <a:off x="762000" y="4572000"/>
            <a:ext cx="1763713" cy="1863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2425"/>
            <a:ext cx="6324600" cy="1646238"/>
          </a:xfrm>
        </p:spPr>
        <p:txBody>
          <a:bodyPr/>
          <a:lstStyle/>
          <a:p>
            <a:pPr>
              <a:defRPr/>
            </a:pPr>
            <a:r>
              <a:rPr lang="en-US" dirty="0" smtClean="0"/>
              <a:t>Which evaluations </a:t>
            </a:r>
            <a:br>
              <a:rPr lang="en-US" dirty="0" smtClean="0"/>
            </a:br>
            <a:r>
              <a:rPr lang="en-US" dirty="0" smtClean="0"/>
              <a:t>should we believe?</a:t>
            </a:r>
            <a:endParaRPr lang="en-US" dirty="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normAutofit/>
          </a:bodyPr>
          <a:lstStyle/>
          <a:p>
            <a:pPr>
              <a:defRPr/>
            </a:pPr>
            <a:r>
              <a:rPr lang="en-US" dirty="0" smtClean="0"/>
              <a:t>Evaluation Criteria</a:t>
            </a:r>
          </a:p>
        </p:txBody>
      </p:sp>
      <p:sp>
        <p:nvSpPr>
          <p:cNvPr id="20486" name="Content Placeholder 7"/>
          <p:cNvSpPr>
            <a:spLocks noGrp="1"/>
          </p:cNvSpPr>
          <p:nvPr>
            <p:ph idx="1"/>
          </p:nvPr>
        </p:nvSpPr>
        <p:spPr/>
        <p:txBody>
          <a:bodyPr/>
          <a:lstStyle/>
          <a:p>
            <a:pPr>
              <a:lnSpc>
                <a:spcPct val="80000"/>
              </a:lnSpc>
              <a:buFont typeface="Wingdings 2" charset="2"/>
              <a:buChar char=""/>
              <a:defRPr/>
            </a:pPr>
            <a:endParaRPr lang="en-US" dirty="0" smtClean="0"/>
          </a:p>
          <a:p>
            <a:pPr>
              <a:lnSpc>
                <a:spcPct val="80000"/>
              </a:lnSpc>
              <a:buFont typeface="Wingdings 2" charset="2"/>
              <a:buChar char=""/>
              <a:defRPr/>
            </a:pPr>
            <a:r>
              <a:rPr lang="en-US" dirty="0" smtClean="0">
                <a:solidFill>
                  <a:srgbClr val="FF0000"/>
                </a:solidFill>
              </a:rPr>
              <a:t>CREDIBLE</a:t>
            </a:r>
            <a:endParaRPr lang="en-US" dirty="0" smtClean="0"/>
          </a:p>
          <a:p>
            <a:pPr lvl="1">
              <a:lnSpc>
                <a:spcPct val="80000"/>
              </a:lnSpc>
              <a:buFont typeface="Wingdings" charset="2"/>
              <a:buChar char="§"/>
              <a:defRPr/>
            </a:pPr>
            <a:r>
              <a:rPr lang="en-US" dirty="0" smtClean="0"/>
              <a:t>the quality of being believable or trustworthy</a:t>
            </a:r>
          </a:p>
          <a:p>
            <a:pPr lvl="1">
              <a:lnSpc>
                <a:spcPct val="80000"/>
              </a:lnSpc>
              <a:buFont typeface="Wingdings" charset="2"/>
              <a:buChar char="§"/>
              <a:defRPr/>
            </a:pPr>
            <a:endParaRPr lang="en-US" dirty="0" smtClean="0"/>
          </a:p>
          <a:p>
            <a:pPr>
              <a:lnSpc>
                <a:spcPct val="80000"/>
              </a:lnSpc>
              <a:buFont typeface="Wingdings 2" charset="2"/>
              <a:buChar char=""/>
              <a:defRPr/>
            </a:pPr>
            <a:endParaRPr lang="en-US" dirty="0" smtClean="0"/>
          </a:p>
          <a:p>
            <a:pPr>
              <a:lnSpc>
                <a:spcPct val="80000"/>
              </a:lnSpc>
              <a:buFont typeface="Wingdings 2" charset="2"/>
              <a:buChar char=""/>
              <a:defRPr/>
            </a:pPr>
            <a:endParaRPr lang="en-US" dirty="0" smtClean="0">
              <a:solidFill>
                <a:srgbClr val="FF0000"/>
              </a:solidFill>
            </a:endParaRPr>
          </a:p>
          <a:p>
            <a:pPr>
              <a:lnSpc>
                <a:spcPct val="80000"/>
              </a:lnSpc>
              <a:buFont typeface="Wingdings 2" charset="2"/>
              <a:buChar char=""/>
              <a:defRPr/>
            </a:pPr>
            <a:r>
              <a:rPr lang="en-US" dirty="0" smtClean="0">
                <a:solidFill>
                  <a:srgbClr val="FF0000"/>
                </a:solidFill>
              </a:rPr>
              <a:t>LEGITIMATE</a:t>
            </a:r>
          </a:p>
          <a:p>
            <a:pPr lvl="1">
              <a:lnSpc>
                <a:spcPct val="80000"/>
              </a:lnSpc>
              <a:buFont typeface="Wingdings" charset="2"/>
              <a:buChar char="§"/>
              <a:defRPr/>
            </a:pPr>
            <a:r>
              <a:rPr lang="en-US" dirty="0" smtClean="0"/>
              <a:t>in accordance with recognized or accepted standards or principles</a:t>
            </a:r>
          </a:p>
          <a:p>
            <a:pPr>
              <a:lnSpc>
                <a:spcPct val="80000"/>
              </a:lnSpc>
              <a:buFont typeface="Wingdings 2" charset="2"/>
              <a:buChar char=""/>
              <a:defRPr/>
            </a:pPr>
            <a:endParaRPr lang="en-US" dirty="0" smtClean="0"/>
          </a:p>
          <a:p>
            <a:pPr eaLnBrk="1" hangingPunct="1">
              <a:lnSpc>
                <a:spcPct val="80000"/>
              </a:lnSpc>
              <a:buFont typeface="Wingdings 2" charset="2"/>
              <a:buChar char=""/>
              <a:defRPr/>
            </a:pPr>
            <a:endParaRPr lang="en-US" sz="19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a:buFont typeface="Wingdings 2" charset="2"/>
              <a:buNone/>
              <a:defRPr/>
            </a:pPr>
            <a:endParaRPr lang="en-US" dirty="0" smtClean="0"/>
          </a:p>
          <a:p>
            <a:pPr>
              <a:buFont typeface="Wingdings 2" charset="2"/>
              <a:buNone/>
              <a:defRPr/>
            </a:pPr>
            <a:endParaRPr lang="en-US" dirty="0"/>
          </a:p>
          <a:p>
            <a:pPr>
              <a:buFont typeface="Wingdings 2" charset="2"/>
              <a:buNone/>
              <a:defRPr/>
            </a:pPr>
            <a:endParaRPr lang="en-US" dirty="0" smtClean="0"/>
          </a:p>
          <a:p>
            <a:pPr>
              <a:buFont typeface="Wingdings 2" charset="2"/>
              <a:buNone/>
              <a:defRPr/>
            </a:pPr>
            <a:endParaRPr lang="en-US" dirty="0"/>
          </a:p>
          <a:p>
            <a:pPr>
              <a:buFont typeface="Wingdings 2" charset="2"/>
              <a:buNone/>
              <a:defRPr/>
            </a:pPr>
            <a:r>
              <a:rPr lang="en-US" dirty="0" smtClean="0"/>
              <a:t>It can be a source for </a:t>
            </a:r>
            <a:r>
              <a:rPr lang="en-US" dirty="0" smtClean="0">
                <a:solidFill>
                  <a:srgbClr val="FF0000"/>
                </a:solidFill>
              </a:rPr>
              <a:t>credible and legitimate evaluations</a:t>
            </a:r>
            <a:r>
              <a:rPr lang="en-US" dirty="0" smtClean="0"/>
              <a:t>.</a:t>
            </a:r>
            <a:endParaRPr lang="en-US" dirty="0"/>
          </a:p>
        </p:txBody>
      </p:sp>
      <p:sp>
        <p:nvSpPr>
          <p:cNvPr id="2" name="Title 1"/>
          <p:cNvSpPr>
            <a:spLocks noGrp="1"/>
          </p:cNvSpPr>
          <p:nvPr>
            <p:ph type="title"/>
          </p:nvPr>
        </p:nvSpPr>
        <p:spPr/>
        <p:txBody>
          <a:bodyPr/>
          <a:lstStyle/>
          <a:p>
            <a:pPr>
              <a:defRPr/>
            </a:pPr>
            <a:r>
              <a:rPr lang="en-US" dirty="0" smtClean="0"/>
              <a:t>What is the value of </a:t>
            </a:r>
            <a:br>
              <a:rPr lang="en-US" dirty="0" smtClean="0"/>
            </a:br>
            <a:r>
              <a:rPr lang="en-US" dirty="0" smtClean="0"/>
              <a:t>survey research?</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a:lnSpc>
                <a:spcPct val="90000"/>
              </a:lnSpc>
              <a:buFont typeface="Wingdings 2" charset="2"/>
              <a:buChar char=""/>
              <a:defRPr/>
            </a:pPr>
            <a:r>
              <a:rPr lang="en-US" sz="2800" dirty="0" smtClean="0"/>
              <a:t>Richard Feynman (1974 – Caltech Commencement Address)</a:t>
            </a:r>
          </a:p>
          <a:p>
            <a:pPr eaLnBrk="1" hangingPunct="1">
              <a:lnSpc>
                <a:spcPct val="90000"/>
              </a:lnSpc>
              <a:buFont typeface="Wingdings 2" charset="2"/>
              <a:buChar char=""/>
              <a:defRPr/>
            </a:pPr>
            <a:endParaRPr lang="en-US" sz="1900" dirty="0" smtClean="0"/>
          </a:p>
        </p:txBody>
      </p:sp>
      <p:sp>
        <p:nvSpPr>
          <p:cNvPr id="5" name="Text Placeholder 4"/>
          <p:cNvSpPr>
            <a:spLocks noGrp="1"/>
          </p:cNvSpPr>
          <p:nvPr>
            <p:ph type="body" sz="half" idx="2"/>
          </p:nvPr>
        </p:nvSpPr>
        <p:spPr>
          <a:xfrm>
            <a:off x="457200" y="652463"/>
            <a:ext cx="3008313" cy="5473700"/>
          </a:xfrm>
        </p:spPr>
        <p:txBody>
          <a:bodyPr/>
          <a:lstStyle/>
          <a:p>
            <a:pPr>
              <a:lnSpc>
                <a:spcPct val="90000"/>
              </a:lnSpc>
              <a:buFont typeface="Wingdings 2" charset="2"/>
              <a:buNone/>
              <a:defRPr/>
            </a:pPr>
            <a:endParaRPr lang="en-US" sz="2000" dirty="0" smtClean="0"/>
          </a:p>
          <a:p>
            <a:pPr>
              <a:lnSpc>
                <a:spcPct val="90000"/>
              </a:lnSpc>
              <a:buFont typeface="Wingdings 2" charset="2"/>
              <a:buNone/>
              <a:defRPr/>
            </a:pPr>
            <a:endParaRPr lang="en-US" sz="2400" dirty="0" smtClean="0"/>
          </a:p>
          <a:p>
            <a:pPr>
              <a:lnSpc>
                <a:spcPct val="90000"/>
              </a:lnSpc>
              <a:buFont typeface="Wingdings 2" charset="2"/>
              <a:buNone/>
              <a:defRPr/>
            </a:pPr>
            <a:endParaRPr lang="en-US" sz="2400" dirty="0" smtClean="0"/>
          </a:p>
          <a:p>
            <a:pPr>
              <a:lnSpc>
                <a:spcPct val="90000"/>
              </a:lnSpc>
              <a:buFont typeface="Wingdings 2" charset="2"/>
              <a:buNone/>
              <a:defRPr/>
            </a:pPr>
            <a:endParaRPr lang="en-US" sz="2400" dirty="0" smtClean="0">
              <a:solidFill>
                <a:schemeClr val="tx1"/>
              </a:solidFill>
            </a:endParaRPr>
          </a:p>
          <a:p>
            <a:pPr>
              <a:lnSpc>
                <a:spcPct val="90000"/>
              </a:lnSpc>
              <a:buFont typeface="Wingdings 2" charset="2"/>
              <a:buNone/>
              <a:defRPr/>
            </a:pPr>
            <a:r>
              <a:rPr lang="en-US" sz="2400" dirty="0" smtClean="0">
                <a:solidFill>
                  <a:schemeClr val="tx1"/>
                </a:solidFill>
              </a:rPr>
              <a:t>“[Scientific integrity] corresponds to a kind of </a:t>
            </a:r>
            <a:r>
              <a:rPr lang="en-US" sz="2400" dirty="0" smtClean="0">
                <a:solidFill>
                  <a:srgbClr val="FF0000"/>
                </a:solidFill>
              </a:rPr>
              <a:t>utter honesty</a:t>
            </a:r>
            <a:r>
              <a:rPr lang="en-US" sz="2400" dirty="0" smtClean="0">
                <a:solidFill>
                  <a:schemeClr val="tx1"/>
                </a:solidFill>
              </a:rPr>
              <a:t>—a kind of leaning over backwards….</a:t>
            </a:r>
          </a:p>
          <a:p>
            <a:pPr>
              <a:lnSpc>
                <a:spcPct val="90000"/>
              </a:lnSpc>
              <a:buFont typeface="Wingdings 2" charset="2"/>
              <a:buNone/>
              <a:defRPr/>
            </a:pPr>
            <a:endParaRPr lang="en-US" sz="2400" dirty="0" smtClean="0">
              <a:solidFill>
                <a:schemeClr val="tx1"/>
              </a:solidFill>
            </a:endParaRPr>
          </a:p>
          <a:p>
            <a:pPr>
              <a:lnSpc>
                <a:spcPct val="90000"/>
              </a:lnSpc>
              <a:buFont typeface="Wingdings 2" charset="2"/>
              <a:buNone/>
              <a:defRPr/>
            </a:pPr>
            <a:endParaRPr lang="en-US" sz="2400" dirty="0" smtClean="0">
              <a:solidFill>
                <a:schemeClr val="tx1"/>
              </a:solidFill>
            </a:endParaRPr>
          </a:p>
          <a:p>
            <a:pPr>
              <a:buFont typeface="Wingdings 2" charset="2"/>
              <a:buNone/>
              <a:defRPr/>
            </a:pPr>
            <a:endParaRPr lang="en-US" dirty="0">
              <a:solidFill>
                <a:schemeClr val="tx1"/>
              </a:solidFill>
            </a:endParaRPr>
          </a:p>
        </p:txBody>
      </p:sp>
      <p:pic>
        <p:nvPicPr>
          <p:cNvPr id="280580" name="Picture 2" descr="C:\Users\Owner\AppData\Local\Microsoft\Windows\Temporary Internet Files\Content.IE5\YN3KJBJZ\MC900217024[1].wmf"/>
          <p:cNvPicPr>
            <a:picLocks noChangeAspect="1" noChangeArrowheads="1"/>
          </p:cNvPicPr>
          <p:nvPr/>
        </p:nvPicPr>
        <p:blipFill>
          <a:blip r:embed="rId2" cstate="print"/>
          <a:srcRect/>
          <a:stretch>
            <a:fillRect/>
          </a:stretch>
        </p:blipFill>
        <p:spPr bwMode="auto">
          <a:xfrm>
            <a:off x="4648200" y="2057400"/>
            <a:ext cx="1839913" cy="3503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endParaRPr lang="en-US" dirty="0" smtClean="0"/>
          </a:p>
          <a:p>
            <a:pPr marL="44450" indent="0" eaLnBrk="1" hangingPunct="1">
              <a:buFont typeface="Wingdings 2" pitchFamily="18" charset="2"/>
              <a:buNone/>
              <a:defRPr/>
            </a:pPr>
            <a:r>
              <a:rPr lang="en-US" sz="3200" dirty="0" smtClean="0"/>
              <a:t>“The verdict is stunningly, depressingly clear: </a:t>
            </a:r>
          </a:p>
          <a:p>
            <a:pPr eaLnBrk="1" hangingPunct="1">
              <a:buFont typeface="Wingdings 2" charset="2"/>
              <a:buChar char=""/>
              <a:defRPr/>
            </a:pPr>
            <a:endParaRPr lang="en-US" sz="3200" dirty="0" smtClean="0"/>
          </a:p>
          <a:p>
            <a:pPr eaLnBrk="1" hangingPunct="1">
              <a:buFont typeface="Wingdings 2" charset="2"/>
              <a:buChar char=""/>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err="1" smtClean="0"/>
              <a:t>Luskin</a:t>
            </a:r>
            <a:r>
              <a:rPr lang="en-US" dirty="0" smtClean="0"/>
              <a:t> (2002)</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a:lnSpc>
                <a:spcPct val="90000"/>
              </a:lnSpc>
              <a:buFont typeface="Wingdings 2" charset="2"/>
              <a:buChar char=""/>
              <a:defRPr/>
            </a:pPr>
            <a:r>
              <a:rPr lang="en-US" sz="2800" dirty="0" smtClean="0"/>
              <a:t>Richard Feynman (1974 – Caltech Commencement Address)</a:t>
            </a:r>
          </a:p>
          <a:p>
            <a:pPr eaLnBrk="1" hangingPunct="1">
              <a:lnSpc>
                <a:spcPct val="90000"/>
              </a:lnSpc>
              <a:buFont typeface="Wingdings 2" charset="2"/>
              <a:buChar char=""/>
              <a:defRPr/>
            </a:pPr>
            <a:endParaRPr lang="en-US" sz="1900" dirty="0" smtClean="0"/>
          </a:p>
        </p:txBody>
      </p:sp>
      <p:sp>
        <p:nvSpPr>
          <p:cNvPr id="5" name="Text Placeholder 4"/>
          <p:cNvSpPr>
            <a:spLocks noGrp="1"/>
          </p:cNvSpPr>
          <p:nvPr>
            <p:ph type="body" sz="half" idx="2"/>
          </p:nvPr>
        </p:nvSpPr>
        <p:spPr>
          <a:xfrm>
            <a:off x="457200" y="652463"/>
            <a:ext cx="3008313" cy="5473700"/>
          </a:xfrm>
        </p:spPr>
        <p:txBody>
          <a:bodyPr>
            <a:normAutofit fontScale="92500" lnSpcReduction="10000"/>
          </a:bodyPr>
          <a:lstStyle/>
          <a:p>
            <a:pPr>
              <a:lnSpc>
                <a:spcPct val="90000"/>
              </a:lnSpc>
              <a:buFont typeface="Wingdings 2" charset="2"/>
              <a:buNone/>
              <a:defRPr/>
            </a:pPr>
            <a:endParaRPr lang="en-US" sz="2400" dirty="0" smtClean="0"/>
          </a:p>
          <a:p>
            <a:pPr>
              <a:lnSpc>
                <a:spcPct val="90000"/>
              </a:lnSpc>
              <a:buFont typeface="Wingdings 2" charset="2"/>
              <a:buNone/>
              <a:defRPr/>
            </a:pPr>
            <a:endParaRPr lang="en-US" sz="2400" dirty="0" smtClean="0"/>
          </a:p>
          <a:p>
            <a:pPr>
              <a:lnSpc>
                <a:spcPct val="90000"/>
              </a:lnSpc>
              <a:buFont typeface="Wingdings 2" charset="2"/>
              <a:buNone/>
              <a:defRPr/>
            </a:pPr>
            <a:endParaRPr lang="en-US" sz="2400" dirty="0" smtClean="0"/>
          </a:p>
          <a:p>
            <a:pPr>
              <a:lnSpc>
                <a:spcPct val="90000"/>
              </a:lnSpc>
              <a:buFont typeface="Wingdings 2" charset="2"/>
              <a:buNone/>
              <a:defRPr/>
            </a:pPr>
            <a:endParaRPr lang="en-US" sz="2400" dirty="0" smtClean="0">
              <a:solidFill>
                <a:schemeClr val="tx1"/>
              </a:solidFill>
            </a:endParaRPr>
          </a:p>
          <a:p>
            <a:pPr>
              <a:lnSpc>
                <a:spcPct val="90000"/>
              </a:lnSpc>
              <a:buFont typeface="Wingdings 2" charset="2"/>
              <a:buNone/>
              <a:defRPr/>
            </a:pPr>
            <a:endParaRPr lang="en-US" sz="2400" dirty="0" smtClean="0">
              <a:solidFill>
                <a:schemeClr val="tx1"/>
              </a:solidFill>
            </a:endParaRPr>
          </a:p>
          <a:p>
            <a:pPr>
              <a:lnSpc>
                <a:spcPct val="90000"/>
              </a:lnSpc>
              <a:buFont typeface="Wingdings 2" charset="2"/>
              <a:buNone/>
              <a:defRPr/>
            </a:pPr>
            <a:r>
              <a:rPr lang="en-US" sz="2400" dirty="0" smtClean="0">
                <a:solidFill>
                  <a:schemeClr val="tx1"/>
                </a:solidFill>
              </a:rPr>
              <a:t>“…the idea is </a:t>
            </a:r>
            <a:r>
              <a:rPr lang="en-US" sz="2400" dirty="0" smtClean="0">
                <a:solidFill>
                  <a:srgbClr val="FF0000"/>
                </a:solidFill>
              </a:rPr>
              <a:t>to give all of the information </a:t>
            </a:r>
            <a:r>
              <a:rPr lang="en-US" sz="2400" dirty="0" smtClean="0">
                <a:solidFill>
                  <a:schemeClr val="tx1"/>
                </a:solidFill>
              </a:rPr>
              <a:t>to help others judge the value of your contribution; </a:t>
            </a:r>
          </a:p>
          <a:p>
            <a:pPr>
              <a:lnSpc>
                <a:spcPct val="90000"/>
              </a:lnSpc>
              <a:buFont typeface="Wingdings 2" charset="2"/>
              <a:buNone/>
              <a:defRPr/>
            </a:pPr>
            <a:endParaRPr lang="en-US" sz="2400" dirty="0">
              <a:solidFill>
                <a:schemeClr val="tx1"/>
              </a:solidFill>
            </a:endParaRPr>
          </a:p>
          <a:p>
            <a:pPr>
              <a:lnSpc>
                <a:spcPct val="90000"/>
              </a:lnSpc>
              <a:buFont typeface="Wingdings 2" charset="2"/>
              <a:buNone/>
              <a:defRPr/>
            </a:pPr>
            <a:r>
              <a:rPr lang="en-US" sz="2400" dirty="0" smtClean="0">
                <a:solidFill>
                  <a:srgbClr val="FF0000"/>
                </a:solidFill>
              </a:rPr>
              <a:t>not just the information that leads to judgment in one particular direction.</a:t>
            </a:r>
            <a:r>
              <a:rPr lang="en-US" sz="2400" dirty="0" smtClean="0"/>
              <a:t>..”</a:t>
            </a:r>
          </a:p>
          <a:p>
            <a:pPr>
              <a:buFont typeface="Wingdings 2" charset="2"/>
              <a:buNone/>
              <a:defRPr/>
            </a:pPr>
            <a:endParaRPr lang="en-US" dirty="0"/>
          </a:p>
        </p:txBody>
      </p:sp>
      <p:pic>
        <p:nvPicPr>
          <p:cNvPr id="281604" name="Picture 3"/>
          <p:cNvPicPr>
            <a:picLocks noChangeAspect="1" noChangeArrowheads="1"/>
          </p:cNvPicPr>
          <p:nvPr/>
        </p:nvPicPr>
        <p:blipFill>
          <a:blip r:embed="rId2" cstate="print"/>
          <a:srcRect/>
          <a:stretch>
            <a:fillRect/>
          </a:stretch>
        </p:blipFill>
        <p:spPr bwMode="auto">
          <a:xfrm>
            <a:off x="4648200" y="1919288"/>
            <a:ext cx="1835150" cy="3498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pPr eaLnBrk="1" hangingPunct="1">
              <a:buFont typeface="Wingdings 2" charset="2"/>
              <a:buNone/>
              <a:defRPr/>
            </a:pPr>
            <a:endParaRPr lang="en-US" dirty="0" smtClean="0"/>
          </a:p>
          <a:p>
            <a:pPr eaLnBrk="1" hangingPunct="1">
              <a:buFont typeface="Wingdings" charset="2"/>
              <a:buChar char="§"/>
              <a:defRPr/>
            </a:pPr>
            <a:r>
              <a:rPr lang="en-US" sz="2200" dirty="0" smtClean="0"/>
              <a:t>Data Access</a:t>
            </a:r>
          </a:p>
          <a:p>
            <a:pPr eaLnBrk="1" hangingPunct="1">
              <a:buFont typeface="Wingdings" charset="2"/>
              <a:buChar char="§"/>
              <a:defRPr/>
            </a:pPr>
            <a:endParaRPr lang="en-US" sz="2200" dirty="0" smtClean="0"/>
          </a:p>
          <a:p>
            <a:pPr>
              <a:buFont typeface="Wingdings" charset="2"/>
              <a:buChar char="§"/>
              <a:defRPr/>
            </a:pPr>
            <a:r>
              <a:rPr lang="en-US" sz="2200" dirty="0"/>
              <a:t>Analytic Transparency</a:t>
            </a:r>
          </a:p>
          <a:p>
            <a:pPr lvl="1">
              <a:buFont typeface="Wingdings" charset="2"/>
              <a:buChar char="§"/>
              <a:defRPr/>
            </a:pPr>
            <a:r>
              <a:rPr lang="en-US" dirty="0"/>
              <a:t>A finding’s meaning often depends on the human actions that produced it</a:t>
            </a:r>
          </a:p>
          <a:p>
            <a:pPr>
              <a:buFont typeface="Wingdings" charset="2"/>
              <a:buChar char="§"/>
              <a:defRPr/>
            </a:pPr>
            <a:endParaRPr lang="en-US" sz="2200" dirty="0" smtClean="0"/>
          </a:p>
          <a:p>
            <a:pPr>
              <a:buFont typeface="Wingdings" charset="2"/>
              <a:buChar char="§"/>
              <a:defRPr/>
            </a:pPr>
            <a:r>
              <a:rPr lang="en-US" sz="2200" dirty="0" smtClean="0"/>
              <a:t>Production Transparency</a:t>
            </a:r>
          </a:p>
          <a:p>
            <a:pPr lvl="1">
              <a:buFont typeface="Wingdings" charset="2"/>
              <a:buChar char="§"/>
              <a:defRPr/>
            </a:pPr>
            <a:r>
              <a:rPr lang="en-US" dirty="0" smtClean="0"/>
              <a:t>The meaning of data often depends on the human actions that produced it</a:t>
            </a:r>
          </a:p>
          <a:p>
            <a:pPr lvl="1">
              <a:buFont typeface="Wingdings" charset="2"/>
              <a:buChar char="§"/>
              <a:defRPr/>
            </a:pPr>
            <a:endParaRPr lang="en-US" sz="2000" dirty="0" smtClean="0"/>
          </a:p>
          <a:p>
            <a:pPr eaLnBrk="1" hangingPunct="1">
              <a:buFont typeface="Wingdings 2" charset="2"/>
              <a:buChar char=""/>
              <a:defRPr/>
            </a:pPr>
            <a:endParaRPr lang="en-US" dirty="0" smtClean="0"/>
          </a:p>
        </p:txBody>
      </p:sp>
      <p:sp>
        <p:nvSpPr>
          <p:cNvPr id="13314" name="Title 1"/>
          <p:cNvSpPr>
            <a:spLocks noGrp="1"/>
          </p:cNvSpPr>
          <p:nvPr>
            <p:ph type="title"/>
          </p:nvPr>
        </p:nvSpPr>
        <p:spPr/>
        <p:txBody>
          <a:bodyPr>
            <a:normAutofit/>
          </a:bodyPr>
          <a:lstStyle/>
          <a:p>
            <a:pPr eaLnBrk="1" hangingPunct="1">
              <a:defRPr/>
            </a:pPr>
            <a:r>
              <a:rPr lang="en-US" dirty="0" smtClean="0"/>
              <a:t>Three sources of credibility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162800" y="2892425"/>
            <a:ext cx="1600200" cy="1646238"/>
          </a:xfrm>
        </p:spPr>
        <p:txBody>
          <a:bodyPr>
            <a:normAutofit fontScale="85000" lnSpcReduction="10000"/>
          </a:bodyPr>
          <a:lstStyle/>
          <a:p>
            <a:pPr>
              <a:buFont typeface="Wingdings 2" charset="2"/>
              <a:buNone/>
              <a:defRPr/>
            </a:pPr>
            <a:r>
              <a:rPr lang="en-US" dirty="0" smtClean="0"/>
              <a:t>It can be a source for </a:t>
            </a:r>
            <a:r>
              <a:rPr lang="en-US" dirty="0" smtClean="0">
                <a:solidFill>
                  <a:srgbClr val="FF0000"/>
                </a:solidFill>
              </a:rPr>
              <a:t>credible and legitimate evaluations</a:t>
            </a:r>
            <a:r>
              <a:rPr lang="en-US" dirty="0" smtClean="0"/>
              <a:t>.</a:t>
            </a:r>
            <a:endParaRPr lang="en-US" dirty="0"/>
          </a:p>
        </p:txBody>
      </p:sp>
      <p:sp>
        <p:nvSpPr>
          <p:cNvPr id="2" name="Title 1"/>
          <p:cNvSpPr>
            <a:spLocks noGrp="1"/>
          </p:cNvSpPr>
          <p:nvPr>
            <p:ph type="title"/>
          </p:nvPr>
        </p:nvSpPr>
        <p:spPr>
          <a:xfrm>
            <a:off x="381000" y="2892425"/>
            <a:ext cx="6324600" cy="1646238"/>
          </a:xfrm>
        </p:spPr>
        <p:txBody>
          <a:bodyPr/>
          <a:lstStyle/>
          <a:p>
            <a:pPr>
              <a:defRPr/>
            </a:pPr>
            <a:r>
              <a:rPr lang="en-US" dirty="0" smtClean="0"/>
              <a:t>What is the </a:t>
            </a:r>
            <a:r>
              <a:rPr lang="en-US" dirty="0" smtClean="0">
                <a:solidFill>
                  <a:srgbClr val="FF0000"/>
                </a:solidFill>
              </a:rPr>
              <a:t>value</a:t>
            </a:r>
            <a:r>
              <a:rPr lang="en-US" dirty="0" smtClean="0"/>
              <a:t> of </a:t>
            </a:r>
            <a:br>
              <a:rPr lang="en-US" dirty="0" smtClean="0"/>
            </a:br>
            <a:r>
              <a:rPr lang="en-US" dirty="0" smtClean="0"/>
              <a:t>survey research?</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a:buFont typeface="Wingdings 2" charset="2"/>
              <a:buNone/>
              <a:defRPr/>
            </a:pPr>
            <a:endParaRPr lang="en-US" dirty="0" smtClean="0"/>
          </a:p>
          <a:p>
            <a:pPr>
              <a:buFont typeface="Wingdings 2" charset="2"/>
              <a:buNone/>
              <a:defRPr/>
            </a:pPr>
            <a:endParaRPr lang="en-US" dirty="0"/>
          </a:p>
          <a:p>
            <a:pPr>
              <a:buFont typeface="Wingdings 2" charset="2"/>
              <a:buNone/>
              <a:defRPr/>
            </a:pPr>
            <a:endParaRPr lang="en-US" dirty="0" smtClean="0"/>
          </a:p>
          <a:p>
            <a:pPr>
              <a:buFont typeface="Wingdings 2" charset="2"/>
              <a:buNone/>
              <a:defRPr/>
            </a:pPr>
            <a:r>
              <a:rPr lang="en-US" dirty="0" smtClean="0"/>
              <a:t>Surveys allow increased </a:t>
            </a:r>
            <a:r>
              <a:rPr lang="en-US" dirty="0" smtClean="0">
                <a:solidFill>
                  <a:srgbClr val="FF0000"/>
                </a:solidFill>
              </a:rPr>
              <a:t>honesty</a:t>
            </a:r>
            <a:r>
              <a:rPr lang="en-US" dirty="0" smtClean="0"/>
              <a:t> in many kinds of evaluation</a:t>
            </a:r>
            <a:endParaRPr lang="en-US" dirty="0"/>
          </a:p>
        </p:txBody>
      </p:sp>
      <p:sp>
        <p:nvSpPr>
          <p:cNvPr id="2" name="Title 1"/>
          <p:cNvSpPr>
            <a:spLocks noGrp="1"/>
          </p:cNvSpPr>
          <p:nvPr>
            <p:ph type="title"/>
          </p:nvPr>
        </p:nvSpPr>
        <p:spPr/>
        <p:txBody>
          <a:bodyPr/>
          <a:lstStyle/>
          <a:p>
            <a:pPr>
              <a:defRPr/>
            </a:pPr>
            <a:r>
              <a:rPr lang="en-US" dirty="0" smtClean="0"/>
              <a:t>What is the value of </a:t>
            </a:r>
            <a:br>
              <a:rPr lang="en-US" dirty="0" smtClean="0"/>
            </a:br>
            <a:r>
              <a:rPr lang="en-US" dirty="0" smtClean="0"/>
              <a:t>survey research?</a:t>
            </a:r>
            <a:endParaRPr lang="en-US" dirty="0"/>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z="4000" dirty="0" smtClean="0">
                <a:ea typeface="ＭＳ Ｐゴシック" pitchFamily="34" charset="-128"/>
              </a:rPr>
              <a:t>Threats to Credibility</a:t>
            </a:r>
          </a:p>
        </p:txBody>
      </p:sp>
      <p:sp>
        <p:nvSpPr>
          <p:cNvPr id="35843" name="Rectangle 3"/>
          <p:cNvSpPr>
            <a:spLocks noGrp="1" noRot="1" noChangeArrowheads="1"/>
          </p:cNvSpPr>
          <p:nvPr>
            <p:ph type="body" idx="1"/>
          </p:nvPr>
        </p:nvSpPr>
        <p:spPr/>
        <p:txBody>
          <a:bodyPr/>
          <a:lstStyle/>
          <a:p>
            <a:pPr eaLnBrk="1" hangingPunct="1">
              <a:buFont typeface="Wingdings 2" charset="2"/>
              <a:buChar char=""/>
              <a:defRPr/>
            </a:pPr>
            <a:endParaRPr lang="en-US" dirty="0" smtClean="0">
              <a:ea typeface="ＭＳ Ｐゴシック" pitchFamily="34" charset="-128"/>
            </a:endParaRPr>
          </a:p>
          <a:p>
            <a:pPr eaLnBrk="1" hangingPunct="1">
              <a:buFont typeface="Wingdings 2" charset="2"/>
              <a:buChar char=""/>
              <a:defRPr/>
            </a:pPr>
            <a:endParaRPr lang="en-US" dirty="0" smtClean="0">
              <a:ea typeface="ＭＳ Ｐゴシック" pitchFamily="34" charset="-128"/>
            </a:endParaRPr>
          </a:p>
          <a:p>
            <a:pPr eaLnBrk="1" hangingPunct="1">
              <a:buFont typeface="Wingdings 2" charset="2"/>
              <a:buChar char=""/>
              <a:defRPr/>
            </a:pPr>
            <a:r>
              <a:rPr lang="en-US" dirty="0" smtClean="0">
                <a:ea typeface="ＭＳ Ｐゴシック" pitchFamily="34" charset="-128"/>
              </a:rPr>
              <a:t>In every survey, </a:t>
            </a:r>
            <a:r>
              <a:rPr lang="en-US" dirty="0" smtClean="0">
                <a:solidFill>
                  <a:srgbClr val="FF0000"/>
                </a:solidFill>
                <a:ea typeface="ＭＳ Ｐゴシック" pitchFamily="34" charset="-128"/>
              </a:rPr>
              <a:t>a complex decision sequence </a:t>
            </a:r>
            <a:r>
              <a:rPr lang="en-US" dirty="0" smtClean="0">
                <a:ea typeface="ＭＳ Ｐゴシック" pitchFamily="34" charset="-128"/>
              </a:rPr>
              <a:t>converts capital into data points. </a:t>
            </a:r>
          </a:p>
          <a:p>
            <a:pPr eaLnBrk="1" hangingPunct="1">
              <a:buFont typeface="Wingdings 2" charset="2"/>
              <a:buChar char=""/>
              <a:defRPr/>
            </a:pPr>
            <a:endParaRPr lang="en-US" dirty="0" smtClean="0">
              <a:ea typeface="ＭＳ Ｐゴシック" pitchFamily="34" charset="-128"/>
            </a:endParaRPr>
          </a:p>
          <a:p>
            <a:pPr eaLnBrk="1" hangingPunct="1">
              <a:buFont typeface="Wingdings 2" charset="2"/>
              <a:buChar char=""/>
              <a:defRPr/>
            </a:pPr>
            <a:endParaRPr lang="en-US" dirty="0" smtClean="0">
              <a:ea typeface="ＭＳ Ｐゴシック" pitchFamily="34" charset="-128"/>
            </a:endParaRPr>
          </a:p>
          <a:p>
            <a:pPr eaLnBrk="1" hangingPunct="1">
              <a:buFont typeface="Wingdings 2" charset="2"/>
              <a:buChar char=""/>
              <a:defRPr/>
            </a:pPr>
            <a:r>
              <a:rPr lang="en-US" dirty="0" smtClean="0">
                <a:ea typeface="ＭＳ Ｐゴシック" pitchFamily="34" charset="-128"/>
              </a:rPr>
              <a:t>Many elements of this path are </a:t>
            </a:r>
            <a:r>
              <a:rPr lang="en-US" dirty="0" smtClean="0">
                <a:solidFill>
                  <a:srgbClr val="FF0000"/>
                </a:solidFill>
                <a:ea typeface="ＭＳ Ｐゴシック" pitchFamily="34" charset="-128"/>
              </a:rPr>
              <a:t>not public</a:t>
            </a:r>
            <a:r>
              <a:rPr lang="en-US" dirty="0" smtClean="0">
                <a:ea typeface="ＭＳ Ｐゴシック"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fade">
                                      <p:cBhvr>
                                        <p:cTn id="7" dur="1000"/>
                                        <p:tgtEl>
                                          <p:spTgt spid="35843">
                                            <p:txEl>
                                              <p:pRg st="2" end="2"/>
                                            </p:txEl>
                                          </p:spTgt>
                                        </p:tgtEl>
                                      </p:cBhvr>
                                    </p:animEffect>
                                    <p:anim calcmode="lin" valueType="num">
                                      <p:cBhvr>
                                        <p:cTn id="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584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animEffect transition="in" filter="fade">
                                      <p:cBhvr>
                                        <p:cTn id="15" dur="1000"/>
                                        <p:tgtEl>
                                          <p:spTgt spid="35843">
                                            <p:txEl>
                                              <p:pRg st="5" end="5"/>
                                            </p:txEl>
                                          </p:spTgt>
                                        </p:tgtEl>
                                      </p:cBhvr>
                                    </p:animEffect>
                                    <p:anim calcmode="lin" valueType="num">
                                      <p:cBhvr>
                                        <p:cTn id="16"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5843">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8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Rot="1" noChangeArrowheads="1"/>
          </p:cNvSpPr>
          <p:nvPr>
            <p:ph idx="1"/>
          </p:nvPr>
        </p:nvSpPr>
        <p:spPr/>
        <p:txBody>
          <a:bodyPr wrap="square" numCol="1" anchor="t" anchorCtr="0" compatLnSpc="1">
            <a:prstTxWarp prst="textNoShape">
              <a:avLst/>
            </a:prstTxWarp>
            <a:noAutofit/>
          </a:bodyPr>
          <a:lstStyle/>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Increase</a:t>
            </a:r>
          </a:p>
          <a:p>
            <a:pPr lvl="1" eaLnBrk="1" hangingPunct="1">
              <a:buFont typeface="Wingdings" charset="2"/>
              <a:buChar char="§"/>
              <a:defRPr/>
            </a:pPr>
            <a:r>
              <a:rPr lang="en-US" sz="2800" dirty="0" smtClean="0"/>
              <a:t>Procedural transparency</a:t>
            </a:r>
          </a:p>
          <a:p>
            <a:pPr lvl="1" eaLnBrk="1" hangingPunct="1">
              <a:buFont typeface="Wingdings" charset="2"/>
              <a:buChar char="§"/>
              <a:defRPr/>
            </a:pPr>
            <a:r>
              <a:rPr lang="en-US" sz="2800" dirty="0" err="1" smtClean="0"/>
              <a:t>Documentational</a:t>
            </a:r>
            <a:r>
              <a:rPr lang="en-US" sz="2800" dirty="0" smtClean="0"/>
              <a:t> rigor</a:t>
            </a:r>
          </a:p>
          <a:p>
            <a:pPr lvl="1" eaLnBrk="1" hangingPunct="1">
              <a:buFont typeface="Wingdings" charset="2"/>
              <a:buChar char="§"/>
              <a:defRPr/>
            </a:pPr>
            <a:r>
              <a:rPr lang="en-US" sz="2800" dirty="0" smtClean="0"/>
              <a:t>Credibility of measures &amp; inferences</a:t>
            </a:r>
          </a:p>
        </p:txBody>
      </p:sp>
      <p:sp>
        <p:nvSpPr>
          <p:cNvPr id="583682" name="Rectangle 2"/>
          <p:cNvSpPr>
            <a:spLocks noGrp="1" noRot="1" noChangeArrowheads="1"/>
          </p:cNvSpPr>
          <p:nvPr>
            <p:ph type="title"/>
          </p:nvPr>
        </p:nvSpPr>
        <p:spPr/>
        <p:txBody>
          <a:bodyPr/>
          <a:lstStyle/>
          <a:p>
            <a:pPr eaLnBrk="1" fontAlgn="auto" hangingPunct="1">
              <a:spcAft>
                <a:spcPts val="0"/>
              </a:spcAft>
              <a:defRPr/>
            </a:pPr>
            <a:r>
              <a:rPr lang="en-US" dirty="0" smtClean="0"/>
              <a:t>OUR goal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wrap="square" numCol="1" anchor="t" anchorCtr="0" compatLnSpc="1">
            <a:prstTxWarp prst="textNoShape">
              <a:avLst/>
            </a:prstTxWarp>
            <a:normAutofit lnSpcReduction="10000"/>
          </a:bodyPr>
          <a:lstStyle/>
          <a:p>
            <a:pPr eaLnBrk="1" hangingPunct="1">
              <a:buFont typeface="Wingdings 2" charset="2"/>
              <a:buNone/>
              <a:defRPr/>
            </a:pPr>
            <a:endParaRPr lang="en-US" dirty="0" smtClean="0"/>
          </a:p>
          <a:p>
            <a:pPr eaLnBrk="1" hangingPunct="1">
              <a:buFont typeface="Wingdings 2" charset="2"/>
              <a:buChar char=""/>
              <a:defRPr/>
            </a:pPr>
            <a:r>
              <a:rPr lang="en-US" sz="3200" dirty="0" smtClean="0"/>
              <a:t>A </a:t>
            </a:r>
            <a:r>
              <a:rPr lang="en-US" sz="3200" dirty="0" smtClean="0">
                <a:solidFill>
                  <a:srgbClr val="FF0000"/>
                </a:solidFill>
              </a:rPr>
              <a:t>basic expectation </a:t>
            </a:r>
            <a:r>
              <a:rPr lang="en-US" sz="3200" dirty="0" smtClean="0"/>
              <a:t>is to </a:t>
            </a:r>
          </a:p>
          <a:p>
            <a:pPr eaLnBrk="1" hangingPunct="1">
              <a:buFont typeface="Wingdings 2" charset="2"/>
              <a:buChar char=""/>
              <a:defRPr/>
            </a:pPr>
            <a:endParaRPr lang="en-US" sz="3200" dirty="0" smtClean="0"/>
          </a:p>
          <a:p>
            <a:pPr lvl="1" eaLnBrk="1" hangingPunct="1">
              <a:buFont typeface="Wingdings" charset="2"/>
              <a:buChar char="§"/>
              <a:defRPr/>
            </a:pPr>
            <a:r>
              <a:rPr lang="en-US" sz="3000" dirty="0" smtClean="0"/>
              <a:t>document, </a:t>
            </a:r>
          </a:p>
          <a:p>
            <a:pPr lvl="1" eaLnBrk="1" hangingPunct="1">
              <a:buFont typeface="Wingdings" charset="2"/>
              <a:buChar char="§"/>
              <a:defRPr/>
            </a:pPr>
            <a:r>
              <a:rPr lang="en-US" sz="3000" dirty="0" smtClean="0"/>
              <a:t>archive, </a:t>
            </a:r>
          </a:p>
          <a:p>
            <a:pPr lvl="1" eaLnBrk="1" hangingPunct="1">
              <a:buFont typeface="Wingdings" charset="2"/>
              <a:buChar char="§"/>
              <a:defRPr/>
            </a:pPr>
            <a:r>
              <a:rPr lang="en-US" sz="3000" dirty="0" smtClean="0"/>
              <a:t>and share all data and methodology </a:t>
            </a:r>
          </a:p>
          <a:p>
            <a:pPr marL="365125" lvl="1" indent="0" eaLnBrk="1" hangingPunct="1">
              <a:buFont typeface="Wingdings" charset="2"/>
              <a:buNone/>
              <a:defRPr/>
            </a:pPr>
            <a:endParaRPr lang="en-US" sz="3000" dirty="0"/>
          </a:p>
          <a:p>
            <a:pPr marL="365125" lvl="1" indent="0" eaLnBrk="1" hangingPunct="1">
              <a:buFont typeface="Wingdings" charset="2"/>
              <a:buNone/>
              <a:defRPr/>
            </a:pPr>
            <a:r>
              <a:rPr lang="en-US" sz="3000" dirty="0" smtClean="0"/>
              <a:t>so that they are available for careful scrutiny by other scientists. </a:t>
            </a:r>
          </a:p>
          <a:p>
            <a:pPr eaLnBrk="1" hangingPunct="1">
              <a:buFont typeface="Wingdings 2"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Principle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sz="2400" dirty="0" smtClean="0"/>
          </a:p>
          <a:p>
            <a:pPr eaLnBrk="1" hangingPunct="1">
              <a:buFont typeface="Wingdings 2" charset="2"/>
              <a:buChar char=""/>
              <a:defRPr/>
            </a:pPr>
            <a:r>
              <a:rPr lang="en-US" sz="2400" dirty="0"/>
              <a:t>Increased procedural </a:t>
            </a:r>
            <a:r>
              <a:rPr lang="en-US" sz="2400" dirty="0">
                <a:solidFill>
                  <a:srgbClr val="FF0000"/>
                </a:solidFill>
              </a:rPr>
              <a:t>transparency</a:t>
            </a:r>
          </a:p>
          <a:p>
            <a:pPr eaLnBrk="1" hangingPunct="1">
              <a:buFont typeface="Wingdings 2" charset="2"/>
              <a:buChar char=""/>
              <a:defRPr/>
            </a:pPr>
            <a:endParaRPr lang="en-US" sz="2400" dirty="0" smtClean="0"/>
          </a:p>
          <a:p>
            <a:pPr eaLnBrk="1" hangingPunct="1">
              <a:buFont typeface="Wingdings 2" charset="2"/>
              <a:buChar char=""/>
              <a:defRPr/>
            </a:pPr>
            <a:r>
              <a:rPr lang="en-US" sz="2400" dirty="0" smtClean="0"/>
              <a:t>Increased </a:t>
            </a:r>
            <a:r>
              <a:rPr lang="en-US" sz="2400" dirty="0" smtClean="0">
                <a:solidFill>
                  <a:srgbClr val="FF0000"/>
                </a:solidFill>
              </a:rPr>
              <a:t>documentation</a:t>
            </a:r>
            <a:r>
              <a:rPr lang="en-US" sz="2400" dirty="0" smtClean="0"/>
              <a:t> at all stages</a:t>
            </a:r>
          </a:p>
          <a:p>
            <a:pPr eaLnBrk="1" hangingPunct="1">
              <a:buFont typeface="Wingdings 2" charset="2"/>
              <a:buChar char=""/>
              <a:defRPr/>
            </a:pPr>
            <a:endParaRPr lang="en-US" sz="2400" dirty="0" smtClean="0"/>
          </a:p>
          <a:p>
            <a:pPr eaLnBrk="1" hangingPunct="1">
              <a:buFont typeface="Wingdings 2" charset="2"/>
              <a:buChar char=""/>
              <a:defRPr/>
            </a:pPr>
            <a:r>
              <a:rPr lang="en-US" sz="2400" dirty="0" smtClean="0"/>
              <a:t>Increased attention to coder </a:t>
            </a:r>
            <a:r>
              <a:rPr lang="en-US" sz="2400" dirty="0" smtClean="0">
                <a:solidFill>
                  <a:srgbClr val="FF0000"/>
                </a:solidFill>
              </a:rPr>
              <a:t>interpretation</a:t>
            </a:r>
            <a:r>
              <a:rPr lang="en-US" sz="2400" dirty="0" smtClean="0"/>
              <a:t> of instructions.</a:t>
            </a:r>
          </a:p>
          <a:p>
            <a:pPr eaLnBrk="1" hangingPunct="1">
              <a:buFont typeface="Wingdings 2" charset="2"/>
              <a:buChar char=""/>
              <a:defRPr/>
            </a:pPr>
            <a:endParaRPr lang="en-US" sz="2400" dirty="0" smtClean="0"/>
          </a:p>
          <a:p>
            <a:pPr eaLnBrk="1" hangingPunct="1">
              <a:buFont typeface="Wingdings 2" charset="2"/>
              <a:buChar char=""/>
              <a:defRPr/>
            </a:pPr>
            <a:r>
              <a:rPr lang="en-US" sz="2400" dirty="0" smtClean="0">
                <a:solidFill>
                  <a:srgbClr val="FF0000"/>
                </a:solidFill>
              </a:rPr>
              <a:t>Evaluation </a:t>
            </a:r>
            <a:r>
              <a:rPr lang="en-US" sz="2400" dirty="0" smtClean="0"/>
              <a:t>at many stages</a:t>
            </a:r>
          </a:p>
          <a:p>
            <a:pPr eaLnBrk="1" hangingPunct="1">
              <a:buFont typeface="Wingdings 2" charset="2"/>
              <a:buChar char=""/>
              <a:defRPr/>
            </a:pPr>
            <a:endParaRPr lang="en-US" sz="24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legitimating Practices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90000"/>
              </a:lnSpc>
              <a:buFont typeface="Wingdings 2" charset="2"/>
              <a:buChar char=""/>
              <a:defRPr/>
            </a:pPr>
            <a:r>
              <a:rPr lang="en-US" sz="2400" dirty="0" smtClean="0"/>
              <a:t>Theoretical Framework</a:t>
            </a:r>
          </a:p>
          <a:p>
            <a:pPr lvl="1" eaLnBrk="1" hangingPunct="1">
              <a:lnSpc>
                <a:spcPct val="90000"/>
              </a:lnSpc>
              <a:buFont typeface="Wingdings" charset="2"/>
              <a:buChar char="§"/>
              <a:defRPr/>
            </a:pPr>
            <a:r>
              <a:rPr lang="en-US" sz="2000" dirty="0" smtClean="0"/>
              <a:t>Developed with expert committees &amp; recorded</a:t>
            </a:r>
          </a:p>
          <a:p>
            <a:pPr eaLnBrk="1" hangingPunct="1">
              <a:lnSpc>
                <a:spcPct val="90000"/>
              </a:lnSpc>
              <a:buFont typeface="Wingdings 2" charset="2"/>
              <a:buChar char=""/>
              <a:defRPr/>
            </a:pPr>
            <a:endParaRPr lang="en-US" sz="2400" dirty="0" smtClean="0"/>
          </a:p>
          <a:p>
            <a:pPr eaLnBrk="1" hangingPunct="1">
              <a:lnSpc>
                <a:spcPct val="90000"/>
              </a:lnSpc>
              <a:buFont typeface="Wingdings 2" charset="2"/>
              <a:buChar char=""/>
              <a:defRPr/>
            </a:pPr>
            <a:r>
              <a:rPr lang="en-US" sz="2400" dirty="0" smtClean="0"/>
              <a:t>Code Frame</a:t>
            </a:r>
          </a:p>
          <a:p>
            <a:pPr lvl="1" eaLnBrk="1" hangingPunct="1">
              <a:lnSpc>
                <a:spcPct val="90000"/>
              </a:lnSpc>
              <a:buFont typeface="Wingdings" charset="2"/>
              <a:buChar char="§"/>
              <a:defRPr/>
            </a:pPr>
            <a:r>
              <a:rPr lang="en-US" sz="2000" dirty="0" smtClean="0"/>
              <a:t>Verified with expert committees &amp; recorded</a:t>
            </a:r>
          </a:p>
          <a:p>
            <a:pPr eaLnBrk="1" hangingPunct="1">
              <a:lnSpc>
                <a:spcPct val="90000"/>
              </a:lnSpc>
              <a:buFont typeface="Wingdings 2" charset="2"/>
              <a:buChar char=""/>
              <a:defRPr/>
            </a:pPr>
            <a:endParaRPr lang="en-US" sz="2400" dirty="0" smtClean="0"/>
          </a:p>
          <a:p>
            <a:pPr eaLnBrk="1" hangingPunct="1">
              <a:lnSpc>
                <a:spcPct val="90000"/>
              </a:lnSpc>
              <a:buFont typeface="Wingdings 2" charset="2"/>
              <a:buChar char=""/>
              <a:defRPr/>
            </a:pPr>
            <a:r>
              <a:rPr lang="en-US" sz="2400" dirty="0" smtClean="0"/>
              <a:t>Chunking</a:t>
            </a:r>
          </a:p>
          <a:p>
            <a:pPr lvl="1" eaLnBrk="1" hangingPunct="1">
              <a:lnSpc>
                <a:spcPct val="90000"/>
              </a:lnSpc>
              <a:buFont typeface="Wingdings" charset="2"/>
              <a:buChar char="§"/>
              <a:defRPr/>
            </a:pPr>
            <a:r>
              <a:rPr lang="en-US" sz="2000" dirty="0" smtClean="0"/>
              <a:t>Developed in cooperation with vendor &amp; recorded</a:t>
            </a:r>
          </a:p>
          <a:p>
            <a:pPr lvl="1" eaLnBrk="1" hangingPunct="1">
              <a:lnSpc>
                <a:spcPct val="90000"/>
              </a:lnSpc>
              <a:buFont typeface="Wingdings" charset="2"/>
              <a:buChar char="§"/>
              <a:defRPr/>
            </a:pPr>
            <a:endParaRPr lang="en-US" sz="2000" dirty="0" smtClean="0"/>
          </a:p>
          <a:p>
            <a:pPr eaLnBrk="1" hangingPunct="1">
              <a:lnSpc>
                <a:spcPct val="90000"/>
              </a:lnSpc>
              <a:buFont typeface="Wingdings 2" charset="2"/>
              <a:buChar char=""/>
              <a:defRPr/>
            </a:pPr>
            <a:r>
              <a:rPr lang="en-US" sz="2400" dirty="0" smtClean="0"/>
              <a:t>Coding</a:t>
            </a:r>
          </a:p>
          <a:p>
            <a:pPr lvl="1" eaLnBrk="1" hangingPunct="1">
              <a:lnSpc>
                <a:spcPct val="90000"/>
              </a:lnSpc>
              <a:buFont typeface="Wingdings" charset="2"/>
              <a:buChar char="§"/>
              <a:defRPr/>
            </a:pPr>
            <a:r>
              <a:rPr lang="en-US" sz="2000" dirty="0" smtClean="0"/>
              <a:t>Executed by vendor with rigorous evaluation &amp; recorded</a:t>
            </a:r>
          </a:p>
        </p:txBody>
      </p:sp>
      <p:sp>
        <p:nvSpPr>
          <p:cNvPr id="2" name="Title 1"/>
          <p:cNvSpPr>
            <a:spLocks noGrp="1"/>
          </p:cNvSpPr>
          <p:nvPr>
            <p:ph type="title"/>
          </p:nvPr>
        </p:nvSpPr>
        <p:spPr/>
        <p:txBody>
          <a:bodyPr/>
          <a:lstStyle/>
          <a:p>
            <a:pPr eaLnBrk="1" fontAlgn="auto" hangingPunct="1">
              <a:spcAft>
                <a:spcPts val="0"/>
              </a:spcAft>
              <a:defRPr/>
            </a:pPr>
            <a:r>
              <a:rPr lang="en-US" dirty="0" smtClean="0"/>
              <a:t>How we did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dirty="0" smtClean="0">
                <a:ea typeface="ＭＳ Ｐゴシック" pitchFamily="34" charset="-128"/>
              </a:rPr>
              <a:t>Our Argument</a:t>
            </a:r>
          </a:p>
        </p:txBody>
      </p:sp>
      <p:sp>
        <p:nvSpPr>
          <p:cNvPr id="583683" name="Rectangle 3"/>
          <p:cNvSpPr>
            <a:spLocks noGrp="1" noRot="1" noChangeArrowheads="1"/>
          </p:cNvSpPr>
          <p:nvPr>
            <p:ph type="body" idx="1"/>
          </p:nvPr>
        </p:nvSpPr>
        <p:spPr/>
        <p:txBody>
          <a:bodyPr/>
          <a:lstStyle/>
          <a:p>
            <a:pPr eaLnBrk="1" hangingPunct="1">
              <a:buFont typeface="Wingdings 2" charset="2"/>
              <a:buChar char=""/>
              <a:defRPr/>
            </a:pPr>
            <a:endParaRPr lang="en-US" sz="2800" dirty="0" smtClean="0">
              <a:ea typeface="ＭＳ Ｐゴシック" pitchFamily="34" charset="-128"/>
            </a:endParaRPr>
          </a:p>
          <a:p>
            <a:pPr eaLnBrk="1" hangingPunct="1">
              <a:buFont typeface="Wingdings 2" charset="2"/>
              <a:buChar char=""/>
              <a:defRPr/>
            </a:pPr>
            <a:r>
              <a:rPr lang="en-US" dirty="0" smtClean="0">
                <a:solidFill>
                  <a:schemeClr val="tx1"/>
                </a:solidFill>
                <a:ea typeface="ＭＳ Ｐゴシック" pitchFamily="34" charset="-128"/>
              </a:rPr>
              <a:t>In the case of open-ended data, </a:t>
            </a:r>
            <a:r>
              <a:rPr lang="en-US" dirty="0" smtClean="0">
                <a:solidFill>
                  <a:srgbClr val="FF0000"/>
                </a:solidFill>
                <a:ea typeface="ＭＳ Ｐゴシック" pitchFamily="34" charset="-128"/>
              </a:rPr>
              <a:t>limited introspection about, and documentation of, procedures </a:t>
            </a:r>
          </a:p>
          <a:p>
            <a:pPr eaLnBrk="1" hangingPunct="1">
              <a:buFont typeface="Wingdings 2" pitchFamily="18" charset="2"/>
              <a:buNone/>
              <a:defRPr/>
            </a:pPr>
            <a:endParaRPr lang="en-US" dirty="0" smtClean="0">
              <a:ea typeface="ＭＳ Ｐゴシック" pitchFamily="34" charset="-128"/>
            </a:endParaRPr>
          </a:p>
          <a:p>
            <a:pPr eaLnBrk="1" hangingPunct="1">
              <a:buFont typeface="Wingdings 2" charset="2"/>
              <a:buChar char=""/>
              <a:defRPr/>
            </a:pPr>
            <a:r>
              <a:rPr lang="en-US" dirty="0" smtClean="0">
                <a:ea typeface="ＭＳ Ｐゴシック" pitchFamily="34" charset="-128"/>
              </a:rPr>
              <a:t>undermines the credibility and legitimacy </a:t>
            </a:r>
          </a:p>
          <a:p>
            <a:pPr eaLnBrk="1" hangingPunct="1">
              <a:buFont typeface="Wingdings 2" pitchFamily="18" charset="2"/>
              <a:buNone/>
              <a:defRPr/>
            </a:pPr>
            <a:endParaRPr lang="en-US" dirty="0" smtClean="0">
              <a:ea typeface="ＭＳ Ｐゴシック" pitchFamily="34" charset="-128"/>
            </a:endParaRPr>
          </a:p>
          <a:p>
            <a:pPr eaLnBrk="1" hangingPunct="1">
              <a:buFont typeface="Wingdings 2" charset="2"/>
              <a:buChar char=""/>
              <a:defRPr/>
            </a:pPr>
            <a:r>
              <a:rPr lang="en-US" dirty="0">
                <a:ea typeface="ＭＳ Ｐゴシック" pitchFamily="34" charset="-128"/>
              </a:rPr>
              <a:t>a</a:t>
            </a:r>
            <a:r>
              <a:rPr lang="en-US" dirty="0" smtClean="0">
                <a:ea typeface="ＭＳ Ｐゴシック" pitchFamily="34" charset="-128"/>
              </a:rPr>
              <a:t>nd </a:t>
            </a:r>
            <a:r>
              <a:rPr lang="en-US" dirty="0" smtClean="0">
                <a:solidFill>
                  <a:srgbClr val="FF0000"/>
                </a:solidFill>
                <a:ea typeface="ＭＳ Ｐゴシック" pitchFamily="34" charset="-128"/>
              </a:rPr>
              <a:t>limits the value</a:t>
            </a:r>
          </a:p>
          <a:p>
            <a:pPr eaLnBrk="1" hangingPunct="1">
              <a:buFont typeface="Wingdings 2" charset="2"/>
              <a:buChar char=""/>
              <a:defRPr/>
            </a:pPr>
            <a:endParaRPr lang="en-US" dirty="0">
              <a:ea typeface="ＭＳ Ｐゴシック" pitchFamily="34" charset="-128"/>
            </a:endParaRPr>
          </a:p>
          <a:p>
            <a:pPr eaLnBrk="1" hangingPunct="1">
              <a:buFont typeface="Wingdings 2" charset="2"/>
              <a:buChar char=""/>
              <a:defRPr/>
            </a:pPr>
            <a:r>
              <a:rPr lang="en-US" dirty="0" smtClean="0">
                <a:ea typeface="ＭＳ Ｐゴシック" pitchFamily="34" charset="-128"/>
              </a:rPr>
              <a:t>of even the most famous surveys.</a:t>
            </a:r>
          </a:p>
          <a:p>
            <a:pPr eaLnBrk="1" hangingPunct="1">
              <a:buFont typeface="Wingdings 2" charset="2"/>
              <a:buChar char=""/>
              <a:defRPr/>
            </a:pPr>
            <a:endParaRPr lang="en-US" dirty="0">
              <a:ea typeface="ＭＳ Ｐゴシック" pitchFamily="34" charset="-128"/>
            </a:endParaRPr>
          </a:p>
          <a:p>
            <a:pPr eaLnBrk="1" hangingPunct="1">
              <a:buFont typeface="Wingdings 2" charset="2"/>
              <a:buChar char=""/>
              <a:defRPr/>
            </a:pPr>
            <a:endParaRPr lang="en-US" dirty="0" smtClean="0">
              <a:ea typeface="ＭＳ Ｐゴシック" pitchFamily="34" charset="-128"/>
            </a:endParaRPr>
          </a:p>
          <a:p>
            <a:pPr eaLnBrk="1" hangingPunct="1">
              <a:buFont typeface="Wingdings 2" charset="2"/>
              <a:buChar char=""/>
              <a:defRPr/>
            </a:pPr>
            <a:endParaRPr lang="en-US" sz="2800" dirty="0" smtClean="0">
              <a:ea typeface="ＭＳ Ｐゴシック" pitchFamily="34" charset="-128"/>
            </a:endParaRPr>
          </a:p>
          <a:p>
            <a:pPr eaLnBrk="1" hangingPunct="1">
              <a:buFont typeface="Arial" pitchFamily="34" charset="0"/>
              <a:buNone/>
              <a:defRPr/>
            </a:pPr>
            <a:endParaRPr lang="en-US" sz="2800"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endParaRPr lang="en-US" dirty="0" smtClean="0"/>
          </a:p>
          <a:p>
            <a:pPr marL="44450" indent="0" eaLnBrk="1" hangingPunct="1">
              <a:buFont typeface="Wingdings 2" pitchFamily="18" charset="2"/>
              <a:buNone/>
              <a:defRPr/>
            </a:pPr>
            <a:r>
              <a:rPr lang="en-US" sz="3200" dirty="0" smtClean="0"/>
              <a:t>“The verdict is stunningly, depressingly clear: </a:t>
            </a:r>
          </a:p>
          <a:p>
            <a:pPr eaLnBrk="1" hangingPunct="1">
              <a:buFont typeface="Wingdings 2" charset="2"/>
              <a:buChar char=""/>
              <a:defRPr/>
            </a:pPr>
            <a:endParaRPr lang="en-US" sz="3200" dirty="0" smtClean="0"/>
          </a:p>
          <a:p>
            <a:pPr marL="44450" indent="0" eaLnBrk="1" hangingPunct="1">
              <a:buFont typeface="Wingdings 2" pitchFamily="18" charset="2"/>
              <a:buNone/>
              <a:defRPr/>
            </a:pPr>
            <a:r>
              <a:rPr lang="en-US" sz="3200" dirty="0" smtClean="0"/>
              <a:t>most Americans know very little about politics…”</a:t>
            </a:r>
          </a:p>
          <a:p>
            <a:pPr eaLnBrk="1" hangingPunct="1">
              <a:buFont typeface="Wingdings 2" charset="2"/>
              <a:buChar char=""/>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err="1" smtClean="0"/>
              <a:t>Luskin</a:t>
            </a:r>
            <a:r>
              <a:rPr lang="en-US" dirty="0" smtClean="0"/>
              <a:t> (2002)</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Rectangle 3"/>
          <p:cNvSpPr>
            <a:spLocks noGrp="1" noRot="1" noChangeArrowheads="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sz="2800" dirty="0" smtClean="0"/>
          </a:p>
          <a:p>
            <a:pPr eaLnBrk="1" hangingPunct="1">
              <a:buFont typeface="Wingdings 2" charset="2"/>
              <a:buChar char=""/>
              <a:defRPr/>
            </a:pPr>
            <a:r>
              <a:rPr lang="en-US" sz="2800" dirty="0" smtClean="0"/>
              <a:t>While it is true that documentation and validation can be time consuming and expensive.</a:t>
            </a:r>
          </a:p>
          <a:p>
            <a:pPr eaLnBrk="1" hangingPunct="1">
              <a:buFont typeface="Wingdings 2" charset="2"/>
              <a:buChar char=""/>
              <a:defRPr/>
            </a:pPr>
            <a:endParaRPr lang="en-US" sz="2800" dirty="0" smtClean="0"/>
          </a:p>
          <a:p>
            <a:pPr eaLnBrk="1" hangingPunct="1">
              <a:buFont typeface="Wingdings 2" charset="2"/>
              <a:buChar char=""/>
              <a:defRPr/>
            </a:pPr>
            <a:endParaRPr lang="en-US" sz="2800" dirty="0" smtClean="0"/>
          </a:p>
          <a:p>
            <a:pPr eaLnBrk="1" hangingPunct="1">
              <a:buFont typeface="Wingdings 2" charset="2"/>
              <a:buChar char=""/>
              <a:defRPr/>
            </a:pPr>
            <a:r>
              <a:rPr lang="en-US" sz="2800" dirty="0" smtClean="0">
                <a:solidFill>
                  <a:srgbClr val="FF0000"/>
                </a:solidFill>
              </a:rPr>
              <a:t>Science and society benefits </a:t>
            </a:r>
            <a:r>
              <a:rPr lang="en-US" sz="2800" dirty="0" smtClean="0"/>
              <a:t>from rigorous public accounts of how we produce our data.</a:t>
            </a:r>
          </a:p>
          <a:p>
            <a:pPr eaLnBrk="1" hangingPunct="1">
              <a:buFont typeface="Wingdings 2" charset="2"/>
              <a:buChar char=""/>
              <a:defRPr/>
            </a:pPr>
            <a:endParaRPr lang="en-US" sz="1800" dirty="0" smtClean="0"/>
          </a:p>
        </p:txBody>
      </p:sp>
      <p:sp>
        <p:nvSpPr>
          <p:cNvPr id="543746" name="Rectangle 2"/>
          <p:cNvSpPr>
            <a:spLocks noGrp="1" noRot="1" noChangeArrowheads="1"/>
          </p:cNvSpPr>
          <p:nvPr>
            <p:ph type="title"/>
          </p:nvPr>
        </p:nvSpPr>
        <p:spPr/>
        <p:txBody>
          <a:bodyPr/>
          <a:lstStyle/>
          <a:p>
            <a:pPr eaLnBrk="1" fontAlgn="auto" hangingPunct="1">
              <a:spcAft>
                <a:spcPts val="0"/>
              </a:spcAft>
              <a:defRPr/>
            </a:pPr>
            <a:r>
              <a:rPr lang="en-US" smtClean="0"/>
              <a:t>Conclusion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437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2638"/>
            <a:ext cx="6324600" cy="1828800"/>
          </a:xfrm>
        </p:spPr>
        <p:txBody>
          <a:bodyPr/>
          <a:lstStyle/>
          <a:p>
            <a:pPr>
              <a:defRPr/>
            </a:pPr>
            <a:r>
              <a:rPr lang="en-US" dirty="0" smtClean="0"/>
              <a:t>Summary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40750" cy="4800600"/>
          </a:xfrm>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r>
              <a:rPr lang="en-US" dirty="0" smtClean="0"/>
              <a:t>ANES:</a:t>
            </a:r>
          </a:p>
          <a:p>
            <a:pPr eaLnBrk="1" hangingPunct="1">
              <a:buFont typeface="Wingdings 2" charset="2"/>
              <a:buChar char=""/>
              <a:defRPr/>
            </a:pPr>
            <a:endParaRPr lang="en-US" dirty="0"/>
          </a:p>
          <a:p>
            <a:pPr lvl="1" eaLnBrk="1" hangingPunct="1">
              <a:buFont typeface="Wingdings 2" charset="2"/>
              <a:buChar char=""/>
              <a:defRPr/>
            </a:pPr>
            <a:r>
              <a:rPr lang="en-US" dirty="0" smtClean="0"/>
              <a:t>“What job or political office does William Rehnquist hold?”</a:t>
            </a:r>
          </a:p>
          <a:p>
            <a:pPr eaLnBrk="1" hangingPunct="1">
              <a:buFont typeface="Wingdings 2" charset="2"/>
              <a:buChar char=""/>
              <a:defRPr/>
            </a:pPr>
            <a:endParaRPr lang="en-US" dirty="0"/>
          </a:p>
          <a:p>
            <a:pPr lvl="1" eaLnBrk="1" hangingPunct="1">
              <a:buFont typeface="Wingdings" charset="2"/>
              <a:buChar char="§"/>
              <a:defRPr/>
            </a:pPr>
            <a:endParaRPr lang="en-US" dirty="0" smtClean="0"/>
          </a:p>
        </p:txBody>
      </p:sp>
      <p:sp>
        <p:nvSpPr>
          <p:cNvPr id="5" name="Title 1"/>
          <p:cNvSpPr>
            <a:spLocks noGrp="1"/>
          </p:cNvSpPr>
          <p:nvPr>
            <p:ph type="title"/>
          </p:nvPr>
        </p:nvSpPr>
        <p:spPr>
          <a:xfrm>
            <a:off x="228600" y="355600"/>
            <a:ext cx="8610600" cy="1054100"/>
          </a:xfrm>
        </p:spPr>
        <p:txBody>
          <a:bodyPr/>
          <a:lstStyle/>
          <a:p>
            <a:pPr eaLnBrk="1" fontAlgn="auto" hangingPunct="1">
              <a:spcAft>
                <a:spcPts val="0"/>
              </a:spcAft>
              <a:defRPr/>
            </a:pPr>
            <a:r>
              <a:rPr lang="en-US" dirty="0" smtClean="0"/>
              <a:t>Conclusion based on open questions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40750" cy="4800600"/>
          </a:xfrm>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r>
              <a:rPr lang="en-US" dirty="0" smtClean="0"/>
              <a:t>ANES:</a:t>
            </a:r>
          </a:p>
          <a:p>
            <a:pPr eaLnBrk="1" hangingPunct="1">
              <a:buFont typeface="Wingdings 2" charset="2"/>
              <a:buChar char=""/>
              <a:defRPr/>
            </a:pPr>
            <a:endParaRPr lang="en-US" dirty="0"/>
          </a:p>
          <a:p>
            <a:pPr lvl="1" eaLnBrk="1" hangingPunct="1">
              <a:buFont typeface="Wingdings 2" charset="2"/>
              <a:buChar char=""/>
              <a:defRPr/>
            </a:pPr>
            <a:r>
              <a:rPr lang="en-US" dirty="0" smtClean="0"/>
              <a:t>“What job or political office does William Rehnquist hold?”</a:t>
            </a:r>
          </a:p>
          <a:p>
            <a:pPr eaLnBrk="1" hangingPunct="1">
              <a:buFont typeface="Wingdings 2" charset="2"/>
              <a:buChar char=""/>
              <a:defRPr/>
            </a:pPr>
            <a:endParaRPr lang="en-US" dirty="0"/>
          </a:p>
          <a:p>
            <a:pPr lvl="1" eaLnBrk="1" hangingPunct="1">
              <a:buFont typeface="Wingdings 2" charset="2"/>
              <a:buChar char=""/>
              <a:defRPr/>
            </a:pPr>
            <a:r>
              <a:rPr lang="en-US" dirty="0" smtClean="0"/>
              <a:t>Correct answers:</a:t>
            </a:r>
          </a:p>
          <a:p>
            <a:pPr marL="365125" lvl="1" indent="0" eaLnBrk="1" hangingPunct="1">
              <a:buFont typeface="Wingdings" pitchFamily="2" charset="2"/>
              <a:buNone/>
              <a:defRPr/>
            </a:pPr>
            <a:r>
              <a:rPr lang="en-US" sz="3200" dirty="0" smtClean="0">
                <a:solidFill>
                  <a:srgbClr val="FF0000"/>
                </a:solidFill>
              </a:rPr>
              <a:t>	12% of the respondents.</a:t>
            </a:r>
          </a:p>
          <a:p>
            <a:pPr lvl="1" eaLnBrk="1" hangingPunct="1">
              <a:buFont typeface="Wingdings" charset="2"/>
              <a:buChar char="§"/>
              <a:defRPr/>
            </a:pPr>
            <a:endParaRPr lang="en-US" dirty="0" smtClean="0"/>
          </a:p>
        </p:txBody>
      </p:sp>
      <p:sp>
        <p:nvSpPr>
          <p:cNvPr id="5" name="Title 1"/>
          <p:cNvSpPr>
            <a:spLocks noGrp="1"/>
          </p:cNvSpPr>
          <p:nvPr>
            <p:ph type="title"/>
          </p:nvPr>
        </p:nvSpPr>
        <p:spPr>
          <a:xfrm>
            <a:off x="228600" y="355600"/>
            <a:ext cx="8610600" cy="1054100"/>
          </a:xfrm>
        </p:spPr>
        <p:txBody>
          <a:bodyPr/>
          <a:lstStyle/>
          <a:p>
            <a:pPr eaLnBrk="1" fontAlgn="auto" hangingPunct="1">
              <a:spcAft>
                <a:spcPts val="0"/>
              </a:spcAft>
              <a:defRPr/>
            </a:pPr>
            <a:r>
              <a:rPr lang="en-US" dirty="0" smtClean="0"/>
              <a:t>Conclusion based on open questions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Public polls</a:t>
            </a:r>
          </a:p>
        </p:txBody>
      </p:sp>
      <p:pic>
        <p:nvPicPr>
          <p:cNvPr id="4" name="Picture 3" descr="poll1.jpg"/>
          <p:cNvPicPr>
            <a:picLocks noChangeAspect="1"/>
          </p:cNvPicPr>
          <p:nvPr/>
        </p:nvPicPr>
        <p:blipFill>
          <a:blip r:embed="rId2" cstate="print"/>
          <a:stretch>
            <a:fillRect/>
          </a:stretch>
        </p:blipFill>
        <p:spPr>
          <a:xfrm rot="257052">
            <a:off x="920750" y="1568450"/>
            <a:ext cx="7924800" cy="469900"/>
          </a:xfrm>
          <a:prstGeom prst="rect">
            <a:avLst/>
          </a:prstGeom>
          <a:ln>
            <a:noFill/>
          </a:ln>
          <a:effectLst>
            <a:outerShdw blurRad="292100" dist="139700" dir="2700000" algn="tl" rotWithShape="0">
              <a:srgbClr val="333333">
                <a:alpha val="65000"/>
              </a:srgbClr>
            </a:outerShdw>
          </a:effectLst>
        </p:spPr>
      </p:pic>
      <p:pic>
        <p:nvPicPr>
          <p:cNvPr id="5" name="Picture 4" descr="poll2.jpg"/>
          <p:cNvPicPr>
            <a:picLocks noChangeAspect="1"/>
          </p:cNvPicPr>
          <p:nvPr/>
        </p:nvPicPr>
        <p:blipFill>
          <a:blip r:embed="rId3" cstate="print"/>
          <a:stretch>
            <a:fillRect/>
          </a:stretch>
        </p:blipFill>
        <p:spPr>
          <a:xfrm rot="21212947">
            <a:off x="250825" y="2235200"/>
            <a:ext cx="4546600" cy="642938"/>
          </a:xfrm>
          <a:prstGeom prst="rect">
            <a:avLst/>
          </a:prstGeom>
          <a:ln>
            <a:noFill/>
          </a:ln>
          <a:effectLst>
            <a:outerShdw blurRad="292100" dist="139700" dir="2700000" algn="tl" rotWithShape="0">
              <a:srgbClr val="333333">
                <a:alpha val="65000"/>
              </a:srgbClr>
            </a:outerShdw>
          </a:effectLst>
        </p:spPr>
      </p:pic>
      <p:pic>
        <p:nvPicPr>
          <p:cNvPr id="7" name="Picture 6" descr="poll4.jpg"/>
          <p:cNvPicPr>
            <a:picLocks noChangeAspect="1"/>
          </p:cNvPicPr>
          <p:nvPr/>
        </p:nvPicPr>
        <p:blipFill>
          <a:blip r:embed="rId4" cstate="print"/>
          <a:stretch>
            <a:fillRect/>
          </a:stretch>
        </p:blipFill>
        <p:spPr>
          <a:xfrm rot="21378227">
            <a:off x="4283075" y="2578100"/>
            <a:ext cx="4379913" cy="658813"/>
          </a:xfrm>
          <a:prstGeom prst="rect">
            <a:avLst/>
          </a:prstGeom>
          <a:ln>
            <a:noFill/>
          </a:ln>
          <a:effectLst>
            <a:outerShdw blurRad="292100" dist="139700" dir="2700000" algn="tl" rotWithShape="0">
              <a:srgbClr val="333333">
                <a:alpha val="65000"/>
              </a:srgbClr>
            </a:outerShdw>
          </a:effectLst>
        </p:spPr>
      </p:pic>
      <p:pic>
        <p:nvPicPr>
          <p:cNvPr id="9" name="Picture 8" descr="poll5.jpg"/>
          <p:cNvPicPr>
            <a:picLocks noChangeAspect="1"/>
          </p:cNvPicPr>
          <p:nvPr/>
        </p:nvPicPr>
        <p:blipFill>
          <a:blip r:embed="rId5" cstate="print"/>
          <a:stretch>
            <a:fillRect/>
          </a:stretch>
        </p:blipFill>
        <p:spPr>
          <a:xfrm rot="233293">
            <a:off x="1917700" y="3657600"/>
            <a:ext cx="4530725" cy="527050"/>
          </a:xfrm>
          <a:prstGeom prst="rect">
            <a:avLst/>
          </a:prstGeom>
          <a:ln>
            <a:noFill/>
          </a:ln>
          <a:effectLst>
            <a:outerShdw blurRad="292100" dist="139700" dir="2700000" algn="tl" rotWithShape="0">
              <a:srgbClr val="333333">
                <a:alpha val="65000"/>
              </a:srgbClr>
            </a:outerShdw>
          </a:effectLst>
        </p:spPr>
      </p:pic>
      <p:pic>
        <p:nvPicPr>
          <p:cNvPr id="12" name="Picture 11" descr="poll6.jpg"/>
          <p:cNvPicPr>
            <a:picLocks noChangeAspect="1"/>
          </p:cNvPicPr>
          <p:nvPr/>
        </p:nvPicPr>
        <p:blipFill>
          <a:blip r:embed="rId6" cstate="print"/>
          <a:stretch>
            <a:fillRect/>
          </a:stretch>
        </p:blipFill>
        <p:spPr>
          <a:xfrm rot="897198">
            <a:off x="5726113" y="3595688"/>
            <a:ext cx="3132137" cy="503237"/>
          </a:xfrm>
          <a:prstGeom prst="rect">
            <a:avLst/>
          </a:prstGeom>
          <a:ln>
            <a:noFill/>
          </a:ln>
          <a:effectLst>
            <a:outerShdw blurRad="292100" dist="139700" dir="2700000" algn="tl" rotWithShape="0">
              <a:srgbClr val="333333">
                <a:alpha val="65000"/>
              </a:srgbClr>
            </a:outerShdw>
          </a:effectLst>
        </p:spPr>
      </p:pic>
      <p:pic>
        <p:nvPicPr>
          <p:cNvPr id="13" name="Picture 12" descr="poll7.jpg"/>
          <p:cNvPicPr>
            <a:picLocks noChangeAspect="1"/>
          </p:cNvPicPr>
          <p:nvPr/>
        </p:nvPicPr>
        <p:blipFill>
          <a:blip r:embed="rId7" cstate="print"/>
          <a:stretch>
            <a:fillRect/>
          </a:stretch>
        </p:blipFill>
        <p:spPr>
          <a:xfrm rot="21277536">
            <a:off x="257175" y="4200525"/>
            <a:ext cx="3494088" cy="762000"/>
          </a:xfrm>
          <a:prstGeom prst="rect">
            <a:avLst/>
          </a:prstGeom>
          <a:ln>
            <a:noFill/>
          </a:ln>
          <a:effectLst>
            <a:outerShdw blurRad="292100" dist="139700" dir="2700000" algn="tl" rotWithShape="0">
              <a:srgbClr val="333333">
                <a:alpha val="65000"/>
              </a:srgbClr>
            </a:outerShdw>
          </a:effectLst>
        </p:spPr>
      </p:pic>
      <p:pic>
        <p:nvPicPr>
          <p:cNvPr id="15" name="Picture 14" descr="poll9.jpg"/>
          <p:cNvPicPr>
            <a:picLocks noChangeAspect="1"/>
          </p:cNvPicPr>
          <p:nvPr/>
        </p:nvPicPr>
        <p:blipFill>
          <a:blip r:embed="rId8" cstate="print"/>
          <a:stretch>
            <a:fillRect/>
          </a:stretch>
        </p:blipFill>
        <p:spPr>
          <a:xfrm rot="408990">
            <a:off x="265113" y="5314950"/>
            <a:ext cx="3568700" cy="838200"/>
          </a:xfrm>
          <a:prstGeom prst="rect">
            <a:avLst/>
          </a:prstGeom>
          <a:ln>
            <a:noFill/>
          </a:ln>
          <a:effectLst>
            <a:outerShdw blurRad="292100" dist="139700" dir="2700000" algn="tl" rotWithShape="0">
              <a:srgbClr val="333333">
                <a:alpha val="65000"/>
              </a:srgbClr>
            </a:outerShdw>
          </a:effectLst>
        </p:spPr>
      </p:pic>
      <p:pic>
        <p:nvPicPr>
          <p:cNvPr id="14" name="Picture 13" descr="poll8.jpg"/>
          <p:cNvPicPr>
            <a:picLocks noChangeAspect="1"/>
          </p:cNvPicPr>
          <p:nvPr/>
        </p:nvPicPr>
        <p:blipFill>
          <a:blip r:embed="rId9" cstate="print"/>
          <a:stretch>
            <a:fillRect/>
          </a:stretch>
        </p:blipFill>
        <p:spPr>
          <a:xfrm rot="21181952">
            <a:off x="3462338" y="4343400"/>
            <a:ext cx="3810000" cy="785813"/>
          </a:xfrm>
          <a:prstGeom prst="rect">
            <a:avLst/>
          </a:prstGeom>
          <a:ln>
            <a:noFill/>
          </a:ln>
          <a:effectLst>
            <a:outerShdw blurRad="292100" dist="139700" dir="2700000" algn="tl" rotWithShape="0">
              <a:srgbClr val="333333">
                <a:alpha val="65000"/>
              </a:srgbClr>
            </a:outerShdw>
          </a:effectLst>
        </p:spPr>
      </p:pic>
      <p:pic>
        <p:nvPicPr>
          <p:cNvPr id="16" name="Picture 15" descr="poll10.jpg"/>
          <p:cNvPicPr>
            <a:picLocks noChangeAspect="1"/>
          </p:cNvPicPr>
          <p:nvPr/>
        </p:nvPicPr>
        <p:blipFill>
          <a:blip r:embed="rId10" cstate="print"/>
          <a:stretch>
            <a:fillRect/>
          </a:stretch>
        </p:blipFill>
        <p:spPr>
          <a:xfrm rot="21440686">
            <a:off x="4276725" y="5137150"/>
            <a:ext cx="4689475" cy="533400"/>
          </a:xfrm>
          <a:prstGeom prst="rect">
            <a:avLst/>
          </a:prstGeom>
          <a:ln>
            <a:noFill/>
          </a:ln>
          <a:effectLst>
            <a:outerShdw blurRad="292100" dist="139700" dir="2700000" algn="tl" rotWithShape="0">
              <a:srgbClr val="333333">
                <a:alpha val="65000"/>
              </a:srgbClr>
            </a:outerShdw>
          </a:effectLst>
        </p:spPr>
      </p:pic>
      <p:pic>
        <p:nvPicPr>
          <p:cNvPr id="17" name="Picture 16" descr="poll11.jpg"/>
          <p:cNvPicPr>
            <a:picLocks noChangeAspect="1"/>
          </p:cNvPicPr>
          <p:nvPr/>
        </p:nvPicPr>
        <p:blipFill>
          <a:blip r:embed="rId11" cstate="print"/>
          <a:stretch>
            <a:fillRect/>
          </a:stretch>
        </p:blipFill>
        <p:spPr>
          <a:xfrm rot="21152559">
            <a:off x="3048000" y="5937250"/>
            <a:ext cx="5795963" cy="365125"/>
          </a:xfrm>
          <a:prstGeom prst="rect">
            <a:avLst/>
          </a:prstGeom>
          <a:ln>
            <a:noFill/>
          </a:ln>
          <a:effectLst>
            <a:outerShdw blurRad="292100" dist="139700" dir="2700000" algn="tl" rotWithShape="0">
              <a:srgbClr val="333333">
                <a:alpha val="65000"/>
              </a:srgbClr>
            </a:outerShdw>
          </a:effectLst>
        </p:spPr>
      </p:pic>
      <p:pic>
        <p:nvPicPr>
          <p:cNvPr id="18" name="Picture 17" descr="poll12.jpg"/>
          <p:cNvPicPr>
            <a:picLocks noChangeAspect="1"/>
          </p:cNvPicPr>
          <p:nvPr/>
        </p:nvPicPr>
        <p:blipFill>
          <a:blip r:embed="rId12" cstate="print"/>
          <a:stretch>
            <a:fillRect/>
          </a:stretch>
        </p:blipFill>
        <p:spPr>
          <a:xfrm>
            <a:off x="533400" y="3048000"/>
            <a:ext cx="3325813" cy="541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endParaRPr lang="en-US" dirty="0" smtClean="0"/>
          </a:p>
          <a:p>
            <a:pPr eaLnBrk="1" hangingPunct="1">
              <a:buFont typeface="Wingdings 2" charset="2"/>
              <a:buChar char=""/>
              <a:defRPr/>
            </a:pPr>
            <a:r>
              <a:rPr lang="en-US" sz="3200" dirty="0" smtClean="0"/>
              <a:t>Elected representatives should ignore public opinion?</a:t>
            </a:r>
          </a:p>
          <a:p>
            <a:pPr eaLnBrk="1" hangingPunct="1">
              <a:buFont typeface="Wingdings 2" charset="2"/>
              <a:buChar char=""/>
              <a:defRPr/>
            </a:pPr>
            <a:endParaRPr lang="en-US" sz="3200" dirty="0"/>
          </a:p>
          <a:p>
            <a:pPr eaLnBrk="1" hangingPunct="1">
              <a:buFont typeface="Wingdings 2" charset="2"/>
              <a:buChar char=""/>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Implications for politics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eaLnBrk="1" hangingPunct="1">
              <a:buFont typeface="Wingdings 2" charset="2"/>
              <a:buChar char=""/>
              <a:defRPr/>
            </a:pPr>
            <a:endParaRPr lang="en-US" dirty="0" smtClean="0"/>
          </a:p>
          <a:p>
            <a:pPr eaLnBrk="1" hangingPunct="1">
              <a:buFont typeface="Wingdings 2" charset="2"/>
              <a:buChar char=""/>
              <a:defRPr/>
            </a:pPr>
            <a:r>
              <a:rPr lang="en-US" sz="3200" dirty="0" smtClean="0"/>
              <a:t>Elected representatives should ignore public opinion?</a:t>
            </a:r>
          </a:p>
          <a:p>
            <a:pPr eaLnBrk="1" hangingPunct="1">
              <a:buFont typeface="Wingdings 2" charset="2"/>
              <a:buChar char=""/>
              <a:defRPr/>
            </a:pPr>
            <a:endParaRPr lang="en-US" sz="3200" dirty="0"/>
          </a:p>
          <a:p>
            <a:pPr eaLnBrk="1" hangingPunct="1">
              <a:buFont typeface="Wingdings 2" charset="2"/>
              <a:buChar char=""/>
              <a:defRPr/>
            </a:pPr>
            <a:r>
              <a:rPr lang="en-US" sz="3200" dirty="0" smtClean="0"/>
              <a:t>Why bother spending money on surveys measuring the public’s opinions about policy issues?</a:t>
            </a:r>
          </a:p>
          <a:p>
            <a:pPr eaLnBrk="1" hangingPunct="1">
              <a:buFont typeface="Wingdings 2" charset="2"/>
              <a:buChar char=""/>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Implications for politics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40750" cy="4800600"/>
          </a:xfrm>
        </p:spPr>
        <p:txBody>
          <a:bodyPr wrap="square" numCol="1" anchor="t" anchorCtr="0" compatLnSpc="1">
            <a:prstTxWarp prst="textNoShape">
              <a:avLst/>
            </a:prstTxWarp>
          </a:bodyPr>
          <a:lstStyle/>
          <a:p>
            <a:pPr eaLnBrk="1" hangingPunct="1">
              <a:buFont typeface="Wingdings 2" charset="2"/>
              <a:buChar char=""/>
              <a:defRPr/>
            </a:pPr>
            <a:endParaRPr lang="en-US" dirty="0" smtClean="0"/>
          </a:p>
          <a:p>
            <a:pPr marL="44450" indent="0" eaLnBrk="1" hangingPunct="1">
              <a:buFont typeface="Wingdings 2" pitchFamily="18" charset="2"/>
              <a:buNone/>
              <a:defRPr/>
            </a:pPr>
            <a:endParaRPr lang="en-US" sz="4400" dirty="0" smtClean="0"/>
          </a:p>
          <a:p>
            <a:pPr marL="44450" indent="0" algn="ctr" eaLnBrk="1" hangingPunct="1">
              <a:buFont typeface="Wingdings 2" pitchFamily="18" charset="2"/>
              <a:buNone/>
              <a:defRPr/>
            </a:pPr>
            <a:r>
              <a:rPr lang="en-US" sz="4400" dirty="0" smtClean="0"/>
              <a:t>Should we believe this?</a:t>
            </a:r>
          </a:p>
          <a:p>
            <a:pPr eaLnBrk="1" hangingPunct="1">
              <a:buFont typeface="Wingdings 2" charset="2"/>
              <a:buChar char=""/>
              <a:defRPr/>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How and why open-ended questions are used in surveys</a:t>
            </a:r>
          </a:p>
          <a:p>
            <a:pPr>
              <a:defRPr/>
            </a:pPr>
            <a:endParaRPr lang="en-US" dirty="0" smtClean="0"/>
          </a:p>
          <a:p>
            <a:pPr>
              <a:defRPr/>
            </a:pPr>
            <a:r>
              <a:rPr lang="en-US" dirty="0" smtClean="0"/>
              <a:t>How we recognized problems with conventional practice</a:t>
            </a:r>
          </a:p>
          <a:p>
            <a:pPr lvl="1">
              <a:defRPr/>
            </a:pPr>
            <a:endParaRPr lang="en-US" dirty="0" smtClean="0"/>
          </a:p>
          <a:p>
            <a:pPr marL="44450" indent="0">
              <a:buFont typeface="Wingdings 2" pitchFamily="18" charset="2"/>
              <a:buNone/>
              <a:defRPr/>
            </a:pPr>
            <a:endParaRPr lang="en-US" dirty="0" smtClean="0"/>
          </a:p>
          <a:p>
            <a:pPr>
              <a:defRPr/>
            </a:pPr>
            <a:endParaRPr lang="en-US" dirty="0"/>
          </a:p>
        </p:txBody>
      </p:sp>
      <p:sp>
        <p:nvSpPr>
          <p:cNvPr id="2" name="Title 1"/>
          <p:cNvSpPr>
            <a:spLocks noGrp="1"/>
          </p:cNvSpPr>
          <p:nvPr>
            <p:ph type="title"/>
          </p:nvPr>
        </p:nvSpPr>
        <p:spPr/>
        <p:txBody>
          <a:bodyPr/>
          <a:lstStyle/>
          <a:p>
            <a:pPr>
              <a:defRPr/>
            </a:pPr>
            <a:r>
              <a:rPr lang="en-US" dirty="0" smtClean="0"/>
              <a:t>In this webinar, </a:t>
            </a:r>
            <a:br>
              <a:rPr lang="en-US" dirty="0" smtClean="0"/>
            </a:br>
            <a:r>
              <a:rPr lang="en-US" dirty="0" smtClean="0"/>
              <a:t>you will learn about…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r>
              <a:rPr lang="en-US" sz="3200" dirty="0" smtClean="0"/>
              <a:t>ANES didn’t release to the public:</a:t>
            </a:r>
          </a:p>
          <a:p>
            <a:pPr eaLnBrk="1" hangingPunct="1">
              <a:buFont typeface="Wingdings 2" charset="2"/>
              <a:buChar char=""/>
              <a:defRPr/>
            </a:pPr>
            <a:endParaRPr lang="en-US" sz="3200" dirty="0" smtClean="0"/>
          </a:p>
          <a:p>
            <a:pPr marL="365125" lvl="1" indent="0" eaLnBrk="1" hangingPunct="1">
              <a:buFont typeface="Wingdings" pitchFamily="2" charset="2"/>
              <a:buNone/>
              <a:defRPr/>
            </a:pPr>
            <a:endParaRPr lang="en-US" sz="3200" dirty="0"/>
          </a:p>
          <a:p>
            <a:pPr marL="365125" lvl="1" indent="0" eaLnBrk="1" hangingPunct="1">
              <a:buFont typeface="Wingdings" pitchFamily="2" charset="2"/>
              <a:buNone/>
              <a:defRPr/>
            </a:pPr>
            <a:endParaRPr lang="en-US" sz="3200" dirty="0"/>
          </a:p>
          <a:p>
            <a:pPr marL="365125" lvl="1" indent="0" eaLnBrk="1" hangingPunct="1">
              <a:buFont typeface="Wingdings" pitchFamily="2" charset="2"/>
              <a:buNone/>
              <a:defRPr/>
            </a:pPr>
            <a:endParaRPr lang="en-US" sz="34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Scholars could not check the validity of this result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r>
              <a:rPr lang="en-US" sz="3200" dirty="0" smtClean="0"/>
              <a:t>ANES didn’t release to the public:</a:t>
            </a:r>
          </a:p>
          <a:p>
            <a:pPr eaLnBrk="1" hangingPunct="1">
              <a:buFont typeface="Wingdings 2" charset="2"/>
              <a:buChar char=""/>
              <a:defRPr/>
            </a:pPr>
            <a:endParaRPr lang="en-US" sz="3200" dirty="0" smtClean="0"/>
          </a:p>
          <a:p>
            <a:pPr lvl="1" eaLnBrk="1" hangingPunct="1">
              <a:buFont typeface="Wingdings 2" charset="2"/>
              <a:buChar char=""/>
              <a:defRPr/>
            </a:pPr>
            <a:r>
              <a:rPr lang="en-US" sz="3000" dirty="0" smtClean="0"/>
              <a:t> the coding instructions </a:t>
            </a:r>
          </a:p>
          <a:p>
            <a:pPr lvl="1" eaLnBrk="1" hangingPunct="1">
              <a:buFont typeface="Wingdings 2" charset="2"/>
              <a:buChar char=""/>
              <a:defRPr/>
            </a:pPr>
            <a:endParaRPr lang="en-US" sz="3000" dirty="0"/>
          </a:p>
          <a:p>
            <a:pPr eaLnBrk="1" hangingPunct="1">
              <a:buFont typeface="Wingdings 2" charset="2"/>
              <a:buChar char=""/>
              <a:defRPr/>
            </a:pPr>
            <a:endParaRPr lang="en-US" sz="3200" dirty="0"/>
          </a:p>
          <a:p>
            <a:pPr marL="365125" lvl="1" indent="0" eaLnBrk="1" hangingPunct="1">
              <a:buFont typeface="Wingdings" pitchFamily="2" charset="2"/>
              <a:buNone/>
              <a:defRPr/>
            </a:pPr>
            <a:endParaRPr lang="en-US" sz="3200" dirty="0"/>
          </a:p>
          <a:p>
            <a:pPr marL="365125" lvl="1" indent="0" eaLnBrk="1" hangingPunct="1">
              <a:buFont typeface="Wingdings" pitchFamily="2" charset="2"/>
              <a:buNone/>
              <a:defRPr/>
            </a:pPr>
            <a:endParaRPr lang="en-US" sz="34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Scholars could not check the validity of this result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buFont typeface="Wingdings 2" charset="2"/>
              <a:buChar char=""/>
              <a:defRPr/>
            </a:pPr>
            <a:r>
              <a:rPr lang="en-US" sz="3200" dirty="0" smtClean="0"/>
              <a:t>ANES didn’t release to the public:</a:t>
            </a:r>
          </a:p>
          <a:p>
            <a:pPr eaLnBrk="1" hangingPunct="1">
              <a:buFont typeface="Wingdings 2" charset="2"/>
              <a:buChar char=""/>
              <a:defRPr/>
            </a:pPr>
            <a:endParaRPr lang="en-US" sz="3200" dirty="0" smtClean="0"/>
          </a:p>
          <a:p>
            <a:pPr lvl="1" eaLnBrk="1" hangingPunct="1">
              <a:buFont typeface="Wingdings 2" charset="2"/>
              <a:buChar char=""/>
              <a:defRPr/>
            </a:pPr>
            <a:r>
              <a:rPr lang="en-US" sz="3000" dirty="0" smtClean="0"/>
              <a:t> the coding instructions </a:t>
            </a:r>
          </a:p>
          <a:p>
            <a:pPr lvl="1" eaLnBrk="1" hangingPunct="1">
              <a:buFont typeface="Wingdings 2" charset="2"/>
              <a:buChar char=""/>
              <a:defRPr/>
            </a:pPr>
            <a:endParaRPr lang="en-US" sz="3000" dirty="0"/>
          </a:p>
          <a:p>
            <a:pPr marL="365125" lvl="1" indent="0" eaLnBrk="1" hangingPunct="1">
              <a:buFont typeface="Wingdings" pitchFamily="2" charset="2"/>
              <a:buNone/>
              <a:defRPr/>
            </a:pPr>
            <a:r>
              <a:rPr lang="en-US" sz="3000" dirty="0" smtClean="0"/>
              <a:t>or </a:t>
            </a:r>
          </a:p>
          <a:p>
            <a:pPr lvl="1" eaLnBrk="1" hangingPunct="1">
              <a:buFont typeface="Wingdings 2" charset="2"/>
              <a:buChar char=""/>
              <a:defRPr/>
            </a:pPr>
            <a:endParaRPr lang="en-US" sz="3000" dirty="0"/>
          </a:p>
          <a:p>
            <a:pPr lvl="1" eaLnBrk="1" hangingPunct="1">
              <a:buFont typeface="Wingdings 2" charset="2"/>
              <a:buChar char=""/>
              <a:defRPr/>
            </a:pPr>
            <a:r>
              <a:rPr lang="en-US" sz="3000" dirty="0" smtClean="0"/>
              <a:t>the answer transcriptions.</a:t>
            </a:r>
          </a:p>
          <a:p>
            <a:pPr eaLnBrk="1" hangingPunct="1">
              <a:buFont typeface="Wingdings 2" charset="2"/>
              <a:buChar char=""/>
              <a:defRPr/>
            </a:pPr>
            <a:endParaRPr lang="en-US" sz="3200" dirty="0"/>
          </a:p>
          <a:p>
            <a:pPr marL="365125" lvl="1" indent="0" eaLnBrk="1" hangingPunct="1">
              <a:buFont typeface="Wingdings" pitchFamily="2" charset="2"/>
              <a:buNone/>
              <a:defRPr/>
            </a:pPr>
            <a:endParaRPr lang="en-US" sz="3200" dirty="0"/>
          </a:p>
          <a:p>
            <a:pPr marL="365125" lvl="1" indent="0" eaLnBrk="1" hangingPunct="1">
              <a:buFont typeface="Wingdings" pitchFamily="2" charset="2"/>
              <a:buNone/>
              <a:defRPr/>
            </a:pPr>
            <a:endParaRPr lang="en-US" sz="34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Scholars could not check the validity of this result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normAutofit lnSpcReduction="10000"/>
          </a:bodyPr>
          <a:lstStyle/>
          <a:p>
            <a:pPr eaLnBrk="1" hangingPunct="1">
              <a:lnSpc>
                <a:spcPct val="90000"/>
              </a:lnSpc>
              <a:buFont typeface="Wingdings 2" charset="2"/>
              <a:buChar char=""/>
              <a:defRPr/>
            </a:pPr>
            <a:endParaRPr lang="en-US" sz="2800" dirty="0" smtClean="0"/>
          </a:p>
          <a:p>
            <a:pPr eaLnBrk="1" hangingPunct="1">
              <a:lnSpc>
                <a:spcPct val="90000"/>
              </a:lnSpc>
              <a:defRPr/>
            </a:pPr>
            <a:r>
              <a:rPr lang="en-US" sz="2800" dirty="0" smtClean="0"/>
              <a:t>“We are strict regarding acceptable answers.</a:t>
            </a:r>
          </a:p>
          <a:p>
            <a:pPr eaLnBrk="1" hangingPunct="1">
              <a:lnSpc>
                <a:spcPct val="90000"/>
              </a:lnSpc>
              <a:defRPr/>
            </a:pPr>
            <a:endParaRPr lang="en-US" sz="2800" dirty="0"/>
          </a:p>
          <a:p>
            <a:pPr eaLnBrk="1" hangingPunct="1">
              <a:lnSpc>
                <a:spcPct val="90000"/>
              </a:lnSpc>
              <a:defRPr/>
            </a:pPr>
            <a:r>
              <a:rPr lang="en-US" sz="2800" dirty="0" smtClean="0"/>
              <a:t>We will accept ONLY ‘Chief Justice.’</a:t>
            </a:r>
          </a:p>
          <a:p>
            <a:pPr eaLnBrk="1" hangingPunct="1">
              <a:lnSpc>
                <a:spcPct val="90000"/>
              </a:lnSpc>
              <a:defRPr/>
            </a:pPr>
            <a:endParaRPr lang="en-US" sz="2800" dirty="0"/>
          </a:p>
          <a:p>
            <a:pPr eaLnBrk="1" hangingPunct="1">
              <a:lnSpc>
                <a:spcPct val="90000"/>
              </a:lnSpc>
              <a:defRPr/>
            </a:pPr>
            <a:r>
              <a:rPr lang="en-US" sz="2800" dirty="0" smtClean="0"/>
              <a:t>‘Justice’ alone is definitely not acceptable.</a:t>
            </a:r>
          </a:p>
          <a:p>
            <a:pPr eaLnBrk="1" hangingPunct="1">
              <a:lnSpc>
                <a:spcPct val="90000"/>
              </a:lnSpc>
              <a:defRPr/>
            </a:pPr>
            <a:endParaRPr lang="en-US" sz="2800" dirty="0"/>
          </a:p>
          <a:p>
            <a:pPr eaLnBrk="1" hangingPunct="1">
              <a:lnSpc>
                <a:spcPct val="90000"/>
              </a:lnSpc>
              <a:defRPr/>
            </a:pPr>
            <a:r>
              <a:rPr lang="en-US" sz="2800" dirty="0" smtClean="0"/>
              <a:t>The court must be ‘the Supreme Court’.</a:t>
            </a:r>
          </a:p>
          <a:p>
            <a:pPr eaLnBrk="1" hangingPunct="1">
              <a:lnSpc>
                <a:spcPct val="90000"/>
              </a:lnSpc>
              <a:defRPr/>
            </a:pPr>
            <a:endParaRPr lang="en-US" sz="2800" dirty="0"/>
          </a:p>
          <a:p>
            <a:pPr eaLnBrk="1" hangingPunct="1">
              <a:lnSpc>
                <a:spcPct val="90000"/>
              </a:lnSpc>
              <a:defRPr/>
            </a:pPr>
            <a:r>
              <a:rPr lang="en-US" sz="2800" dirty="0" smtClean="0"/>
              <a:t>“Chief Justice of the Court” won’t do.</a:t>
            </a:r>
          </a:p>
          <a:p>
            <a:pPr eaLnBrk="1" hangingPunct="1">
              <a:lnSpc>
                <a:spcPct val="90000"/>
              </a:lnSpc>
              <a:buFont typeface="Wingdings 2" charset="2"/>
              <a:buChar char=""/>
              <a:defRPr/>
            </a:pPr>
            <a:endParaRPr lang="en-US" sz="2800" dirty="0"/>
          </a:p>
          <a:p>
            <a:pPr eaLnBrk="1" hangingPunct="1">
              <a:lnSpc>
                <a:spcPct val="90000"/>
              </a:lnSpc>
              <a:buFont typeface="Wingdings 2" charset="2"/>
              <a:buChar char=""/>
              <a:defRPr/>
            </a:pPr>
            <a:endParaRPr lang="en-US" sz="2800" dirty="0" smtClean="0"/>
          </a:p>
          <a:p>
            <a:pPr eaLnBrk="1" hangingPunct="1">
              <a:lnSpc>
                <a:spcPct val="90000"/>
              </a:lnSpc>
              <a:buFont typeface="Wingdings 2"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ANES instructions to The coder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07400" cy="4833938"/>
          </a:xfrm>
        </p:spPr>
        <p:txBody>
          <a:bodyPr wrap="square" numCol="1" anchor="t" anchorCtr="0" compatLnSpc="1">
            <a:prstTxWarp prst="textNoShape">
              <a:avLst/>
            </a:prstTxWarp>
          </a:bodyPr>
          <a:lstStyle/>
          <a:p>
            <a:pPr lvl="1" eaLnBrk="1" hangingPunct="1">
              <a:buFont typeface="Wingdings" charset="2"/>
              <a:buChar char="§"/>
              <a:defRPr/>
            </a:pPr>
            <a:r>
              <a:rPr lang="en-US" sz="3200" dirty="0" smtClean="0"/>
              <a:t>In addition to the 12% who said “Chief </a:t>
            </a:r>
            <a:r>
              <a:rPr lang="en-US" sz="3200" dirty="0"/>
              <a:t>J</a:t>
            </a:r>
            <a:r>
              <a:rPr lang="en-US" sz="3200" dirty="0" smtClean="0"/>
              <a:t>ustice” </a:t>
            </a:r>
            <a:r>
              <a:rPr lang="en-US" sz="3200" dirty="0" smtClean="0">
                <a:solidFill>
                  <a:srgbClr val="FF0000"/>
                </a:solidFill>
              </a:rPr>
              <a:t>and</a:t>
            </a:r>
            <a:r>
              <a:rPr lang="en-US" sz="3200" dirty="0" smtClean="0"/>
              <a:t> “Supreme Court”, …</a:t>
            </a:r>
          </a:p>
          <a:p>
            <a:pPr lvl="1" eaLnBrk="1" hangingPunct="1">
              <a:buFont typeface="Wingdings" charset="2"/>
              <a:buChar char="§"/>
              <a:defRPr/>
            </a:pPr>
            <a:endParaRPr lang="en-US" sz="3200" dirty="0" smtClean="0"/>
          </a:p>
          <a:p>
            <a:pPr lvl="1" eaLnBrk="1" hangingPunct="1">
              <a:buFont typeface="Wingdings" charset="2"/>
              <a:buChar char="§"/>
              <a:defRPr/>
            </a:pPr>
            <a:endParaRPr lang="en-US" sz="3200" dirty="0" smtClean="0">
              <a:solidFill>
                <a:srgbClr val="FF0000"/>
              </a:solidFill>
            </a:endParaRPr>
          </a:p>
          <a:p>
            <a:pPr lvl="1" eaLnBrk="1" hangingPunct="1">
              <a:buFont typeface="Wingdings"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In fact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833937"/>
          </a:xfrm>
        </p:spPr>
        <p:txBody>
          <a:bodyPr wrap="square" numCol="1" anchor="t" anchorCtr="0" compatLnSpc="1">
            <a:prstTxWarp prst="textNoShape">
              <a:avLst/>
            </a:prstTxWarp>
            <a:normAutofit fontScale="92500" lnSpcReduction="20000"/>
          </a:bodyPr>
          <a:lstStyle/>
          <a:p>
            <a:pPr lvl="1" eaLnBrk="1" hangingPunct="1">
              <a:buFont typeface="Wingdings" charset="2"/>
              <a:buChar char="§"/>
              <a:defRPr/>
            </a:pPr>
            <a:r>
              <a:rPr lang="en-US" sz="3200" dirty="0" smtClean="0"/>
              <a:t>In addition to the 12% who said “Chief </a:t>
            </a:r>
            <a:r>
              <a:rPr lang="en-US" sz="3200" dirty="0"/>
              <a:t>J</a:t>
            </a:r>
            <a:r>
              <a:rPr lang="en-US" sz="3200" dirty="0" smtClean="0"/>
              <a:t>ustice” </a:t>
            </a:r>
            <a:r>
              <a:rPr lang="en-US" sz="3200" dirty="0" smtClean="0">
                <a:solidFill>
                  <a:srgbClr val="FF0000"/>
                </a:solidFill>
              </a:rPr>
              <a:t>and</a:t>
            </a:r>
            <a:r>
              <a:rPr lang="en-US" sz="3200" dirty="0" smtClean="0"/>
              <a:t> “Supreme Court”, …</a:t>
            </a:r>
          </a:p>
          <a:p>
            <a:pPr lvl="1" eaLnBrk="1" hangingPunct="1">
              <a:buFont typeface="Wingdings" charset="2"/>
              <a:buChar char="§"/>
              <a:defRPr/>
            </a:pPr>
            <a:endParaRPr lang="en-US" sz="3200" dirty="0" smtClean="0"/>
          </a:p>
          <a:p>
            <a:pPr lvl="1" eaLnBrk="1" hangingPunct="1">
              <a:buFont typeface="Wingdings" charset="2"/>
              <a:buChar char="§"/>
              <a:defRPr/>
            </a:pPr>
            <a:r>
              <a:rPr lang="en-US" sz="3200" dirty="0" smtClean="0">
                <a:solidFill>
                  <a:srgbClr val="FF0000"/>
                </a:solidFill>
              </a:rPr>
              <a:t>30% </a:t>
            </a:r>
            <a:r>
              <a:rPr lang="en-US" sz="3200" dirty="0" smtClean="0"/>
              <a:t>identified Rehnquist as a Supreme Court justice.</a:t>
            </a:r>
            <a:endParaRPr lang="en-US" sz="3200" dirty="0" smtClean="0">
              <a:solidFill>
                <a:srgbClr val="FF0000"/>
              </a:solidFill>
            </a:endParaRPr>
          </a:p>
          <a:p>
            <a:pPr eaLnBrk="1" hangingPunct="1">
              <a:buFont typeface="Wingdings 2" charset="2"/>
              <a:buChar char=""/>
              <a:defRPr/>
            </a:pPr>
            <a:endParaRPr lang="en-US" sz="3200" dirty="0" smtClean="0"/>
          </a:p>
          <a:p>
            <a:pPr lvl="1" eaLnBrk="1" hangingPunct="1">
              <a:buFont typeface="Wingdings 2" charset="2"/>
              <a:buChar char=""/>
              <a:defRPr/>
            </a:pPr>
            <a:r>
              <a:rPr lang="en-US" sz="3000" dirty="0" smtClean="0"/>
              <a:t>26</a:t>
            </a:r>
            <a:r>
              <a:rPr lang="en-US" sz="3000" dirty="0"/>
              <a:t>% of </a:t>
            </a:r>
            <a:r>
              <a:rPr lang="en-US" sz="3000" dirty="0" smtClean="0"/>
              <a:t>respondents:</a:t>
            </a:r>
            <a:endParaRPr lang="en-US" sz="3000" dirty="0"/>
          </a:p>
          <a:p>
            <a:pPr lvl="1" eaLnBrk="1" hangingPunct="1">
              <a:buFont typeface="Wingdings" charset="2"/>
              <a:buChar char="§"/>
              <a:defRPr/>
            </a:pPr>
            <a:endParaRPr lang="en-US" sz="2800" dirty="0"/>
          </a:p>
          <a:p>
            <a:pPr lvl="2" eaLnBrk="1" hangingPunct="1">
              <a:buFont typeface="Wingdings" charset="2"/>
              <a:buChar char="§"/>
              <a:defRPr/>
            </a:pPr>
            <a:r>
              <a:rPr lang="en-US" sz="2600" dirty="0"/>
              <a:t>said that Rehnquist was a </a:t>
            </a:r>
            <a:r>
              <a:rPr lang="en-US" sz="2600" dirty="0">
                <a:solidFill>
                  <a:srgbClr val="FF0000"/>
                </a:solidFill>
              </a:rPr>
              <a:t>judge</a:t>
            </a:r>
            <a:r>
              <a:rPr lang="en-US" sz="2600" dirty="0"/>
              <a:t> </a:t>
            </a:r>
          </a:p>
          <a:p>
            <a:pPr marL="639762" lvl="2" indent="0" eaLnBrk="1" hangingPunct="1">
              <a:buFont typeface="Wingdings" pitchFamily="2" charset="2"/>
              <a:buNone/>
              <a:defRPr/>
            </a:pPr>
            <a:r>
              <a:rPr lang="en-US" sz="2600" dirty="0"/>
              <a:t>or </a:t>
            </a:r>
            <a:endParaRPr lang="en-US" sz="2600" dirty="0" smtClean="0"/>
          </a:p>
          <a:p>
            <a:pPr lvl="2" eaLnBrk="1" hangingPunct="1">
              <a:buFont typeface="Wingdings" charset="2"/>
              <a:buChar char="§"/>
              <a:defRPr/>
            </a:pPr>
            <a:r>
              <a:rPr lang="en-US" sz="2600" dirty="0" smtClean="0"/>
              <a:t>said </a:t>
            </a:r>
            <a:r>
              <a:rPr lang="en-US" sz="2600" dirty="0"/>
              <a:t>that he was on the </a:t>
            </a:r>
            <a:r>
              <a:rPr lang="en-US" sz="2600" dirty="0">
                <a:solidFill>
                  <a:srgbClr val="FF0000"/>
                </a:solidFill>
              </a:rPr>
              <a:t>Supreme Court </a:t>
            </a:r>
          </a:p>
          <a:p>
            <a:pPr lvl="1" eaLnBrk="1" hangingPunct="1">
              <a:buFont typeface="Wingdings" charset="2"/>
              <a:buChar char="§"/>
              <a:defRPr/>
            </a:pPr>
            <a:endParaRPr lang="en-US" sz="3200" dirty="0" smtClean="0">
              <a:solidFill>
                <a:srgbClr val="FF0000"/>
              </a:solidFill>
            </a:endParaRPr>
          </a:p>
          <a:p>
            <a:pPr lvl="1" eaLnBrk="1" hangingPunct="1">
              <a:buFont typeface="Wingdings"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In fact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90000"/>
              </a:lnSpc>
              <a:buFont typeface="Wingdings 2" charset="2"/>
              <a:buChar char=""/>
              <a:defRPr/>
            </a:pPr>
            <a:endParaRPr lang="en-US" sz="2800" dirty="0" smtClean="0"/>
          </a:p>
          <a:p>
            <a:pPr eaLnBrk="1" hangingPunct="1">
              <a:lnSpc>
                <a:spcPct val="90000"/>
              </a:lnSpc>
              <a:buFont typeface="Wingdings 2" charset="2"/>
              <a:buChar char=""/>
              <a:defRPr/>
            </a:pPr>
            <a:endParaRPr lang="en-US" sz="2800" dirty="0"/>
          </a:p>
          <a:p>
            <a:pPr eaLnBrk="1" hangingPunct="1">
              <a:lnSpc>
                <a:spcPct val="90000"/>
              </a:lnSpc>
              <a:buFont typeface="Wingdings 2" charset="2"/>
              <a:buChar char=""/>
              <a:defRPr/>
            </a:pPr>
            <a:endParaRPr lang="en-US" sz="2800" dirty="0" smtClean="0"/>
          </a:p>
          <a:p>
            <a:pPr marL="44450" indent="0" eaLnBrk="1" hangingPunct="1">
              <a:lnSpc>
                <a:spcPct val="90000"/>
              </a:lnSpc>
              <a:buFont typeface="Wingdings 2" pitchFamily="18" charset="2"/>
              <a:buNone/>
              <a:defRPr/>
            </a:pPr>
            <a:r>
              <a:rPr lang="en-US" sz="2800" dirty="0" smtClean="0"/>
              <a:t>No wonder we characterize most Americans as </a:t>
            </a:r>
          </a:p>
          <a:p>
            <a:pPr marL="44450" indent="0" eaLnBrk="1" hangingPunct="1">
              <a:lnSpc>
                <a:spcPct val="90000"/>
              </a:lnSpc>
              <a:buFont typeface="Wingdings 2" pitchFamily="18" charset="2"/>
              <a:buNone/>
              <a:defRPr/>
            </a:pPr>
            <a:r>
              <a:rPr lang="en-US" sz="2800" dirty="0" smtClean="0"/>
              <a:t>knowing little or nothing about politics.</a:t>
            </a:r>
          </a:p>
          <a:p>
            <a:pPr eaLnBrk="1" hangingPunct="1">
              <a:lnSpc>
                <a:spcPct val="90000"/>
              </a:lnSpc>
              <a:buFont typeface="Wingdings 2"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The impact of instructions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81000" y="1719263"/>
            <a:ext cx="8534400" cy="4406900"/>
          </a:xfrm>
        </p:spPr>
        <p:txBody>
          <a:bodyPr wrap="square" numCol="1" anchor="t" anchorCtr="0" compatLnSpc="1">
            <a:prstTxWarp prst="textNoShape">
              <a:avLst/>
            </a:prstTxWarp>
          </a:bodyPr>
          <a:lstStyle/>
          <a:p>
            <a:pPr eaLnBrk="1" hangingPunct="1">
              <a:buFont typeface="Arial" charset="0"/>
              <a:buNone/>
              <a:defRPr/>
            </a:pPr>
            <a:r>
              <a:rPr lang="en-US" dirty="0" smtClean="0"/>
              <a:t> </a:t>
            </a:r>
          </a:p>
          <a:p>
            <a:pPr marL="44450" indent="0" eaLnBrk="1" hangingPunct="1">
              <a:buFont typeface="Wingdings 2" pitchFamily="18" charset="2"/>
              <a:buNone/>
              <a:defRPr/>
            </a:pPr>
            <a:r>
              <a:rPr lang="en-US" sz="3200" dirty="0" smtClean="0"/>
              <a:t>Because ANES was not transparent about its coding instructions, </a:t>
            </a:r>
          </a:p>
          <a:p>
            <a:pPr marL="44450" indent="0" eaLnBrk="1" hangingPunct="1">
              <a:buFont typeface="Wingdings 2" pitchFamily="18" charset="2"/>
              <a:buNone/>
              <a:defRPr/>
            </a:pPr>
            <a:endParaRPr lang="en-US" sz="3200" dirty="0"/>
          </a:p>
          <a:p>
            <a:pPr marL="44450" indent="0" eaLnBrk="1" hangingPunct="1">
              <a:buFont typeface="Wingdings 2" pitchFamily="18" charset="2"/>
              <a:buNone/>
              <a:defRPr/>
            </a:pPr>
            <a:r>
              <a:rPr lang="en-US" sz="3200" dirty="0" smtClean="0"/>
              <a:t>those surveys may have misled scholars about the extent of Americans’ knowledge about politics.</a:t>
            </a:r>
          </a:p>
          <a:p>
            <a:pPr marL="44450" indent="0" eaLnBrk="1" hangingPunct="1">
              <a:buFont typeface="Wingdings 2" pitchFamily="18" charset="2"/>
              <a:buNone/>
              <a:defRPr/>
            </a:pPr>
            <a:r>
              <a:rPr lang="en-US" sz="3200" dirty="0"/>
              <a:t>	</a:t>
            </a:r>
            <a:endParaRPr lang="en-US" sz="3200" dirty="0" smtClean="0"/>
          </a:p>
          <a:p>
            <a:pPr eaLnBrk="1" hangingPunct="1">
              <a:buFont typeface="Wingdings 2" charset="2"/>
              <a:buChar char=""/>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One lesson learned already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86600" y="2892425"/>
            <a:ext cx="1981200" cy="1646238"/>
          </a:xfrm>
        </p:spPr>
        <p:txBody>
          <a:bodyPr/>
          <a:lstStyle/>
          <a:p>
            <a:pPr>
              <a:defRPr/>
            </a:pPr>
            <a:r>
              <a:rPr lang="en-US" dirty="0" smtClean="0"/>
              <a:t>Differences Between Organizations</a:t>
            </a:r>
            <a:endParaRPr lang="en-US" dirty="0"/>
          </a:p>
        </p:txBody>
      </p:sp>
      <p:sp>
        <p:nvSpPr>
          <p:cNvPr id="3" name="Title 2"/>
          <p:cNvSpPr>
            <a:spLocks noGrp="1"/>
          </p:cNvSpPr>
          <p:nvPr>
            <p:ph type="title"/>
          </p:nvPr>
        </p:nvSpPr>
        <p:spPr>
          <a:xfrm>
            <a:off x="381000" y="2892425"/>
            <a:ext cx="6324600" cy="1646238"/>
          </a:xfrm>
        </p:spPr>
        <p:txBody>
          <a:bodyPr/>
          <a:lstStyle/>
          <a:p>
            <a:pPr>
              <a:defRPr/>
            </a:pPr>
            <a:r>
              <a:rPr lang="en-US" dirty="0" smtClean="0"/>
              <a:t>Another indication that standard coding may not be optimal</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609600" y="1447800"/>
            <a:ext cx="3657600" cy="4702175"/>
          </a:xfrm>
          <a:prstGeom prst="rect">
            <a:avLst/>
          </a:prstGeom>
          <a:noFill/>
          <a:ln w="9525">
            <a:noFill/>
            <a:miter lim="800000"/>
            <a:headEnd/>
            <a:tailEnd/>
          </a:ln>
        </p:spPr>
        <p:txBody>
          <a:bodyPr>
            <a:spAutoFit/>
          </a:bodyPr>
          <a:lstStyle/>
          <a:p>
            <a:pPr>
              <a:lnSpc>
                <a:spcPct val="107000"/>
              </a:lnSpc>
            </a:pPr>
            <a:r>
              <a:rPr lang="en-US" sz="1000">
                <a:solidFill>
                  <a:srgbClr val="000000"/>
                </a:solidFill>
                <a:latin typeface="Arial" charset="0"/>
                <a:cs typeface="Times New Roman" pitchFamily="18" charset="0"/>
              </a:rPr>
              <a:t>01 Economy (unsp)</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02 Unemployment/lack of jobs/ Job cuts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03 Risky bank loans/sub prime loans/people taking on too much debt</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04 Inflation/difference between wages/costs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05 Drop in retirement accounts (401K)/stock market</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06 National debt/budget/deficit/balanced budget</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07 The bailout</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8 The stimulus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10 Taxes (unsp)</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11 Financial crisis/credit crunch/banking situation</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12 Housing market/foreclosures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13 Wallstreet/corporate America</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14 Education/schools/affording education</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15 A/O economic issues mentions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16 Finances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18 Crime/Violence/gangs/justice system (unsp)</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20 Drugs/alcohol</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25 Abortion</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26 Social Security</a:t>
            </a:r>
          </a:p>
          <a:p>
            <a:pPr>
              <a:lnSpc>
                <a:spcPct val="107000"/>
              </a:lnSpc>
            </a:pPr>
            <a:r>
              <a:rPr lang="en-US" sz="1000">
                <a:solidFill>
                  <a:srgbClr val="000000"/>
                </a:solidFill>
                <a:latin typeface="Arial" charset="0"/>
                <a:cs typeface="Times New Roman" pitchFamily="18" charset="0"/>
              </a:rPr>
              <a:t>27 Issues relating to the elderly</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28 Welfare abuse</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29 Race relations/Racism/Racial profiling</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31 Morality/religion/family values (unsp)</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33 Homelessness</a:t>
            </a:r>
            <a:endParaRPr lang="en-US" sz="1000">
              <a:latin typeface="Calibri" pitchFamily="34" charset="0"/>
            </a:endParaRPr>
          </a:p>
          <a:p>
            <a:pPr>
              <a:lnSpc>
                <a:spcPct val="107000"/>
              </a:lnSpc>
            </a:pPr>
            <a:endParaRPr lang="en-US" sz="1000">
              <a:latin typeface="Calibri" pitchFamily="34" charset="0"/>
            </a:endParaRPr>
          </a:p>
          <a:p>
            <a:pPr>
              <a:lnSpc>
                <a:spcPct val="107000"/>
              </a:lnSpc>
            </a:pPr>
            <a:endParaRPr lang="en-US" sz="1000">
              <a:latin typeface="Calibri" pitchFamily="34" charset="0"/>
            </a:endParaRPr>
          </a:p>
        </p:txBody>
      </p:sp>
      <p:sp>
        <p:nvSpPr>
          <p:cNvPr id="51203" name="TextBox 7"/>
          <p:cNvSpPr txBox="1">
            <a:spLocks noChangeArrowheads="1"/>
          </p:cNvSpPr>
          <p:nvPr/>
        </p:nvSpPr>
        <p:spPr bwMode="auto">
          <a:xfrm>
            <a:off x="4724400" y="1447800"/>
            <a:ext cx="3810000" cy="5032375"/>
          </a:xfrm>
          <a:prstGeom prst="rect">
            <a:avLst/>
          </a:prstGeom>
          <a:noFill/>
          <a:ln w="9525">
            <a:noFill/>
            <a:miter lim="800000"/>
            <a:headEnd/>
            <a:tailEnd/>
          </a:ln>
        </p:spPr>
        <p:txBody>
          <a:bodyPr>
            <a:spAutoFit/>
          </a:bodyPr>
          <a:lstStyle/>
          <a:p>
            <a:pPr>
              <a:lnSpc>
                <a:spcPct val="107000"/>
              </a:lnSpc>
            </a:pPr>
            <a:r>
              <a:rPr lang="en-US" sz="1000">
                <a:solidFill>
                  <a:srgbClr val="000000"/>
                </a:solidFill>
                <a:latin typeface="Arial" charset="0"/>
                <a:cs typeface="Times New Roman" pitchFamily="18" charset="0"/>
              </a:rPr>
              <a:t>34 Poverty/Hunger/Starvation</a:t>
            </a:r>
            <a:endParaRPr lang="en-US" sz="1000">
              <a:latin typeface="Calibri" pitchFamily="34" charset="0"/>
              <a:ea typeface="Calibri" pitchFamily="34" charset="0"/>
              <a:cs typeface="Times New Roman" pitchFamily="18" charset="0"/>
            </a:endParaRPr>
          </a:p>
          <a:p>
            <a:pPr>
              <a:lnSpc>
                <a:spcPct val="107000"/>
              </a:lnSpc>
            </a:pPr>
            <a:r>
              <a:rPr lang="en-US" sz="1000">
                <a:solidFill>
                  <a:srgbClr val="000000"/>
                </a:solidFill>
                <a:latin typeface="Arial" charset="0"/>
                <a:cs typeface="Times New Roman" pitchFamily="18" charset="0"/>
              </a:rPr>
              <a:t>37 Healthcare (costs/accessibility)</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43 Dissatisfaction with government/politics/Scandal/corruption in govt</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46 Partisanship/the parties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47 Immigration/immigration situation/foreigners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50 Environment/pollution/Global warming</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52 A/O social/domestic issues mentions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56 Too much foreign aid/spend money at home</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57 Defense issues/national and homeland security/military &amp; defense spending</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58 Trade/Jobs moving overseas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59 US foreign policy/International relations Americas image overseas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60 Iraq / War in Iraq</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61 China</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62 Terrorism</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67 A/O international/foreign issues mentions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70 Recession/Slowing of the economy</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76 Energy costs/Rising gas/heating prices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77 Middle East situation</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78 Many things/Everything</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79 Uneven distribution of wealth</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80 Peace in the world/Peace</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86 More regulation of markets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89 Oil dependence/Energy policy and alternatives</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90 Obama</a:t>
            </a:r>
            <a:endParaRPr lang="en-US" sz="1000">
              <a:latin typeface="Calibri" pitchFamily="34" charset="0"/>
            </a:endParaRPr>
          </a:p>
          <a:p>
            <a:pPr>
              <a:lnSpc>
                <a:spcPct val="107000"/>
              </a:lnSpc>
            </a:pPr>
            <a:r>
              <a:rPr lang="en-US" sz="1000">
                <a:solidFill>
                  <a:srgbClr val="000000"/>
                </a:solidFill>
                <a:latin typeface="Arial" charset="0"/>
                <a:cs typeface="Times New Roman" pitchFamily="18" charset="0"/>
              </a:rPr>
              <a:t>91 Govt control/overreach - socialism</a:t>
            </a:r>
            <a:endParaRPr lang="en-US" sz="1000">
              <a:latin typeface="Calibri" pitchFamily="34" charset="0"/>
            </a:endParaRPr>
          </a:p>
          <a:p>
            <a:pPr>
              <a:lnSpc>
                <a:spcPct val="107000"/>
              </a:lnSpc>
              <a:spcAft>
                <a:spcPts val="800"/>
              </a:spcAft>
            </a:pPr>
            <a:r>
              <a:rPr lang="en-US" sz="1000">
                <a:latin typeface="Calibri" pitchFamily="34" charset="0"/>
              </a:rPr>
              <a:t> </a:t>
            </a:r>
            <a:endParaRPr lang="en-US" sz="1000"/>
          </a:p>
        </p:txBody>
      </p:sp>
      <p:sp>
        <p:nvSpPr>
          <p:cNvPr id="51204" name="TextBox 8"/>
          <p:cNvSpPr txBox="1">
            <a:spLocks noChangeArrowheads="1"/>
          </p:cNvSpPr>
          <p:nvPr/>
        </p:nvSpPr>
        <p:spPr bwMode="auto">
          <a:xfrm>
            <a:off x="1219200" y="533400"/>
            <a:ext cx="6858000" cy="369888"/>
          </a:xfrm>
          <a:prstGeom prst="rect">
            <a:avLst/>
          </a:prstGeom>
          <a:noFill/>
          <a:ln w="9525">
            <a:noFill/>
            <a:miter lim="800000"/>
            <a:headEnd/>
            <a:tailEnd/>
          </a:ln>
        </p:spPr>
        <p:txBody>
          <a:bodyPr>
            <a:spAutoFit/>
          </a:bodyPr>
          <a:lstStyle/>
          <a:p>
            <a:pPr algn="ctr"/>
            <a:r>
              <a:rPr lang="en-US" u="sng"/>
              <a:t>Pew Research Center - Most Important Problem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How and why open-ended questions are used in surveys</a:t>
            </a:r>
          </a:p>
          <a:p>
            <a:pPr>
              <a:defRPr/>
            </a:pPr>
            <a:endParaRPr lang="en-US" dirty="0" smtClean="0"/>
          </a:p>
          <a:p>
            <a:pPr>
              <a:defRPr/>
            </a:pPr>
            <a:r>
              <a:rPr lang="en-US" dirty="0"/>
              <a:t>How we recognized problems with conventional practice</a:t>
            </a:r>
          </a:p>
          <a:p>
            <a:pPr lvl="1">
              <a:defRPr/>
            </a:pPr>
            <a:endParaRPr lang="en-US" dirty="0" smtClean="0"/>
          </a:p>
          <a:p>
            <a:pPr>
              <a:defRPr/>
            </a:pPr>
            <a:r>
              <a:rPr lang="en-US" dirty="0" smtClean="0"/>
              <a:t>Newly developed best practices</a:t>
            </a:r>
          </a:p>
          <a:p>
            <a:pPr>
              <a:defRPr/>
            </a:pPr>
            <a:endParaRPr lang="en-US" dirty="0" smtClean="0"/>
          </a:p>
          <a:p>
            <a:pPr>
              <a:defRPr/>
            </a:pPr>
            <a:endParaRPr lang="en-US" dirty="0"/>
          </a:p>
        </p:txBody>
      </p:sp>
      <p:sp>
        <p:nvSpPr>
          <p:cNvPr id="2" name="Title 1"/>
          <p:cNvSpPr>
            <a:spLocks noGrp="1"/>
          </p:cNvSpPr>
          <p:nvPr>
            <p:ph type="title"/>
          </p:nvPr>
        </p:nvSpPr>
        <p:spPr/>
        <p:txBody>
          <a:bodyPr/>
          <a:lstStyle/>
          <a:p>
            <a:pPr>
              <a:defRPr/>
            </a:pPr>
            <a:r>
              <a:rPr lang="en-US" dirty="0" smtClean="0"/>
              <a:t>In this webinar, </a:t>
            </a:r>
            <a:br>
              <a:rPr lang="en-US" dirty="0" smtClean="0"/>
            </a:br>
            <a:r>
              <a:rPr lang="en-US" dirty="0" smtClean="0"/>
              <a:t>you will learn about…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8"/>
          <p:cNvSpPr txBox="1">
            <a:spLocks noChangeArrowheads="1"/>
          </p:cNvSpPr>
          <p:nvPr/>
        </p:nvSpPr>
        <p:spPr bwMode="auto">
          <a:xfrm>
            <a:off x="1219200" y="533400"/>
            <a:ext cx="6858000" cy="369888"/>
          </a:xfrm>
          <a:prstGeom prst="rect">
            <a:avLst/>
          </a:prstGeom>
          <a:noFill/>
          <a:ln w="9525">
            <a:noFill/>
            <a:miter lim="800000"/>
            <a:headEnd/>
            <a:tailEnd/>
          </a:ln>
        </p:spPr>
        <p:txBody>
          <a:bodyPr>
            <a:spAutoFit/>
          </a:bodyPr>
          <a:lstStyle/>
          <a:p>
            <a:pPr algn="ctr"/>
            <a:r>
              <a:rPr lang="en-US" u="sng"/>
              <a:t>Gallup Organization - Most Important Problem</a:t>
            </a:r>
          </a:p>
        </p:txBody>
      </p:sp>
      <p:sp>
        <p:nvSpPr>
          <p:cNvPr id="52227" name="Rectangle 2"/>
          <p:cNvSpPr>
            <a:spLocks noChangeArrowheads="1"/>
          </p:cNvSpPr>
          <p:nvPr/>
        </p:nvSpPr>
        <p:spPr bwMode="auto">
          <a:xfrm>
            <a:off x="1676400" y="1066800"/>
            <a:ext cx="2590800" cy="4981575"/>
          </a:xfrm>
          <a:prstGeom prst="rect">
            <a:avLst/>
          </a:prstGeom>
          <a:noFill/>
          <a:ln w="9525">
            <a:noFill/>
            <a:miter lim="800000"/>
            <a:headEnd/>
            <a:tailEnd/>
          </a:ln>
        </p:spPr>
        <p:txBody>
          <a:bodyPr>
            <a:spAutoFit/>
          </a:bodyPr>
          <a:lstStyle/>
          <a:p>
            <a:pPr>
              <a:lnSpc>
                <a:spcPct val="107000"/>
              </a:lnSpc>
            </a:pPr>
            <a:r>
              <a:rPr lang="en-US" sz="900">
                <a:solidFill>
                  <a:srgbClr val="000000"/>
                </a:solidFill>
                <a:latin typeface="Arial" charset="0"/>
                <a:cs typeface="Times New Roman" pitchFamily="18" charset="0"/>
              </a:rPr>
              <a:t>6 Economy (General)</a:t>
            </a:r>
            <a:endParaRPr lang="en-US" sz="900">
              <a:latin typeface="Calibri" pitchFamily="34" charset="0"/>
              <a:ea typeface="Calibri" pitchFamily="34" charset="0"/>
              <a:cs typeface="Times New Roman" pitchFamily="18" charset="0"/>
            </a:endParaRPr>
          </a:p>
          <a:p>
            <a:pPr>
              <a:lnSpc>
                <a:spcPct val="107000"/>
              </a:lnSpc>
            </a:pPr>
            <a:r>
              <a:rPr lang="en-US" sz="900">
                <a:solidFill>
                  <a:srgbClr val="000000"/>
                </a:solidFill>
                <a:latin typeface="Arial" charset="0"/>
                <a:cs typeface="Times New Roman" pitchFamily="18" charset="0"/>
              </a:rPr>
              <a:t>7 Unemployment-Jobs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8 Federal Budget Deficit-Debt</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9 Taxes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10 Foreign Trade-Trade Deficit</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11 Cost of Living-Inflation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12 Recession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13 Other Economic</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14 Crime-Violence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15 Health Care-Hospitals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16 Drugs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17 Poverty-Hunger-Homelessness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18 Ethical-Moral-Religious Decline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19 Access to Education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20 AIDS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21 Medicare Increases-Senior Citizen Insurance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22 International Problems-Foreign Affairs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23 Government-President Clinton-Congress-Politicians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24 Foreign Aid-Focus Overseas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25 Race Relations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26 Immigration-Illegal Aliens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27 Welfare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28 Environment-Pollution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29 Iraq-Saddam Hussein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30 Kosovo-Serbia-Yugoslavia-Milosevic</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31 School Shootings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32 Gun Laws too Weak-Availability of Guns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33 Gun Control-Gun Laws Too Strong</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34 Abortion Issues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35 Social Security Issues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36 Children’s Needs</a:t>
            </a:r>
            <a:endParaRPr lang="en-US" sz="900">
              <a:latin typeface="Calibri" pitchFamily="34" charset="0"/>
            </a:endParaRPr>
          </a:p>
        </p:txBody>
      </p:sp>
      <p:sp>
        <p:nvSpPr>
          <p:cNvPr id="52228" name="Rectangle 6"/>
          <p:cNvSpPr>
            <a:spLocks noChangeArrowheads="1"/>
          </p:cNvSpPr>
          <p:nvPr/>
        </p:nvSpPr>
        <p:spPr bwMode="auto">
          <a:xfrm>
            <a:off x="5105400" y="903288"/>
            <a:ext cx="2590800" cy="5722937"/>
          </a:xfrm>
          <a:prstGeom prst="rect">
            <a:avLst/>
          </a:prstGeom>
          <a:noFill/>
          <a:ln w="9525">
            <a:noFill/>
            <a:miter lim="800000"/>
            <a:headEnd/>
            <a:tailEnd/>
          </a:ln>
        </p:spPr>
        <p:txBody>
          <a:bodyPr>
            <a:spAutoFit/>
          </a:bodyPr>
          <a:lstStyle/>
          <a:p>
            <a:pPr>
              <a:lnSpc>
                <a:spcPct val="107000"/>
              </a:lnSpc>
            </a:pPr>
            <a:r>
              <a:rPr lang="en-US" sz="900">
                <a:solidFill>
                  <a:srgbClr val="000000"/>
                </a:solidFill>
                <a:latin typeface="Arial" charset="0"/>
                <a:cs typeface="Times New Roman" pitchFamily="18" charset="0"/>
              </a:rPr>
              <a:t>37 Lack of a Military/Defense</a:t>
            </a:r>
            <a:endParaRPr lang="en-US" sz="900">
              <a:latin typeface="Calibri" pitchFamily="34" charset="0"/>
              <a:ea typeface="Calibri" pitchFamily="34" charset="0"/>
              <a:cs typeface="Times New Roman" pitchFamily="18" charset="0"/>
            </a:endParaRPr>
          </a:p>
          <a:p>
            <a:pPr>
              <a:lnSpc>
                <a:spcPct val="107000"/>
              </a:lnSpc>
            </a:pPr>
            <a:r>
              <a:rPr lang="en-US" sz="900">
                <a:solidFill>
                  <a:srgbClr val="000000"/>
                </a:solidFill>
                <a:latin typeface="Arial" charset="0"/>
                <a:cs typeface="Times New Roman" pitchFamily="18" charset="0"/>
              </a:rPr>
              <a:t>38 Fuel/Oil Prices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39 Dishonesty/Lack of Integrity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40 Judicial System/Courts/Laws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41 National Security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42 Gap Between the Rich and Poor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43 Care for the Elderly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44 Wage Issues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45 Fear of War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46 Breakdown of the Family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47 Cancer/Diseases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48 Child Abuse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49 Advancement of computers/technology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50 Lack of energy Sources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51 Gun control/Guns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52 Costs associated with health insurance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53 Overpopulation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54 Way children are raised</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55 Presidential choices/election year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56 Lack of respect for each other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57 Poor leadership/corrupt</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58 Abuse of power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59 Lack of money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60 Education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61 The media</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62 Election/Election Reform</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63 Unifying the Country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64 Situation with China</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65 Energy crisis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66 Terrorism</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67 Feeling of Fear in this Country</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68 Corporate Corruption</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69 Space Shuttle Disaster</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70 Iraq</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71 Gay marriage/Homosexual rights</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72 Licenses for the Undocumented</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73 Natural disaster response</a:t>
            </a:r>
            <a:endParaRPr lang="en-US" sz="900">
              <a:latin typeface="Calibri" pitchFamily="34" charset="0"/>
            </a:endParaRPr>
          </a:p>
          <a:p>
            <a:pPr>
              <a:lnSpc>
                <a:spcPct val="107000"/>
              </a:lnSpc>
            </a:pPr>
            <a:r>
              <a:rPr lang="en-US" sz="900">
                <a:solidFill>
                  <a:srgbClr val="000000"/>
                </a:solidFill>
                <a:latin typeface="Arial" charset="0"/>
                <a:cs typeface="Times New Roman" pitchFamily="18" charset="0"/>
              </a:rPr>
              <a:t>75 War-Conflict in the Middle East</a:t>
            </a:r>
            <a:endParaRPr lang="en-US" sz="900">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Most important problem: economy</a:t>
            </a:r>
          </a:p>
        </p:txBody>
      </p:sp>
      <p:graphicFrame>
        <p:nvGraphicFramePr>
          <p:cNvPr id="54275" name="Chart 4"/>
          <p:cNvGraphicFramePr>
            <a:graphicFrameLocks/>
          </p:cNvGraphicFramePr>
          <p:nvPr/>
        </p:nvGraphicFramePr>
        <p:xfrm>
          <a:off x="177800" y="1701800"/>
          <a:ext cx="8509000" cy="4902200"/>
        </p:xfrm>
        <a:graphic>
          <a:graphicData uri="http://schemas.openxmlformats.org/presentationml/2006/ole">
            <p:oleObj spid="_x0000_s54276" r:id="rId3" imgW="8510754" imgH="4901609" progId="Excel.Sheet.8">
              <p:embed/>
            </p:oleObj>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Most important problem: economy</a:t>
            </a:r>
          </a:p>
        </p:txBody>
      </p:sp>
      <p:graphicFrame>
        <p:nvGraphicFramePr>
          <p:cNvPr id="55299" name="Chart 4"/>
          <p:cNvGraphicFramePr>
            <a:graphicFrameLocks/>
          </p:cNvGraphicFramePr>
          <p:nvPr/>
        </p:nvGraphicFramePr>
        <p:xfrm>
          <a:off x="177800" y="1701800"/>
          <a:ext cx="8509000" cy="4902200"/>
        </p:xfrm>
        <a:graphic>
          <a:graphicData uri="http://schemas.openxmlformats.org/presentationml/2006/ole">
            <p:oleObj spid="_x0000_s55300" r:id="rId3" imgW="8510754" imgH="4901609" progId="Excel.Sheet.8">
              <p:embed/>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Most important problem: economy</a:t>
            </a:r>
          </a:p>
        </p:txBody>
      </p:sp>
      <p:graphicFrame>
        <p:nvGraphicFramePr>
          <p:cNvPr id="56323" name="Chart 4"/>
          <p:cNvGraphicFramePr>
            <a:graphicFrameLocks/>
          </p:cNvGraphicFramePr>
          <p:nvPr/>
        </p:nvGraphicFramePr>
        <p:xfrm>
          <a:off x="177800" y="1701800"/>
          <a:ext cx="8509000" cy="4902200"/>
        </p:xfrm>
        <a:graphic>
          <a:graphicData uri="http://schemas.openxmlformats.org/presentationml/2006/ole">
            <p:oleObj spid="_x0000_s56324" r:id="rId3" imgW="8510754" imgH="4901609" progId="Excel.Sheet.8">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Most important problem: economy</a:t>
            </a:r>
          </a:p>
        </p:txBody>
      </p:sp>
      <p:graphicFrame>
        <p:nvGraphicFramePr>
          <p:cNvPr id="57347" name="Chart 4"/>
          <p:cNvGraphicFramePr>
            <a:graphicFrameLocks/>
          </p:cNvGraphicFramePr>
          <p:nvPr/>
        </p:nvGraphicFramePr>
        <p:xfrm>
          <a:off x="177800" y="1701800"/>
          <a:ext cx="8509000" cy="4902200"/>
        </p:xfrm>
        <a:graphic>
          <a:graphicData uri="http://schemas.openxmlformats.org/presentationml/2006/ole">
            <p:oleObj spid="_x0000_s57348" r:id="rId3" imgW="8510754" imgH="4901609" progId="Excel.Sheet.8">
              <p:embed/>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a:buFont typeface="Wingdings 2" charset="2"/>
              <a:buNone/>
              <a:defRPr/>
            </a:pPr>
            <a:r>
              <a:rPr lang="en-US" dirty="0" smtClean="0"/>
              <a:t>What Psychologists Do</a:t>
            </a:r>
            <a:endParaRPr lang="en-US" dirty="0"/>
          </a:p>
        </p:txBody>
      </p:sp>
      <p:sp>
        <p:nvSpPr>
          <p:cNvPr id="3" name="Title 2"/>
          <p:cNvSpPr>
            <a:spLocks noGrp="1"/>
          </p:cNvSpPr>
          <p:nvPr>
            <p:ph type="title"/>
          </p:nvPr>
        </p:nvSpPr>
        <p:spPr>
          <a:xfrm>
            <a:off x="457200" y="2052638"/>
            <a:ext cx="6324600" cy="1828800"/>
          </a:xfrm>
        </p:spPr>
        <p:txBody>
          <a:bodyPr/>
          <a:lstStyle/>
          <a:p>
            <a:pPr>
              <a:defRPr/>
            </a:pPr>
            <a:r>
              <a:rPr lang="en-US" dirty="0" smtClean="0"/>
              <a:t>Another indication that survey practice may not be optimal</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Multiple independent coders</a:t>
            </a:r>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Psychology</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Multiple independent coders</a:t>
            </a:r>
          </a:p>
          <a:p>
            <a:pPr>
              <a:defRPr/>
            </a:pPr>
            <a:endParaRPr lang="en-US" sz="2800" dirty="0"/>
          </a:p>
          <a:p>
            <a:pPr>
              <a:defRPr/>
            </a:pPr>
            <a:r>
              <a:rPr lang="en-US" sz="2800" dirty="0" smtClean="0"/>
              <a:t>Elaborate written instructions</a:t>
            </a:r>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Psychology</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Multiple independent coders</a:t>
            </a:r>
          </a:p>
          <a:p>
            <a:pPr>
              <a:defRPr/>
            </a:pPr>
            <a:endParaRPr lang="en-US" sz="2800" dirty="0"/>
          </a:p>
          <a:p>
            <a:pPr>
              <a:defRPr/>
            </a:pPr>
            <a:r>
              <a:rPr lang="en-US" sz="2800" dirty="0" smtClean="0"/>
              <a:t>Elaborate written instructions</a:t>
            </a:r>
          </a:p>
          <a:p>
            <a:pPr>
              <a:defRPr/>
            </a:pPr>
            <a:endParaRPr lang="en-US" sz="2800" dirty="0"/>
          </a:p>
          <a:p>
            <a:pPr>
              <a:defRPr/>
            </a:pPr>
            <a:r>
              <a:rPr lang="en-US" sz="2800" dirty="0" smtClean="0"/>
              <a:t>Assess levels of agreement</a:t>
            </a:r>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Psychology</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Multiple independent coders</a:t>
            </a:r>
          </a:p>
          <a:p>
            <a:pPr>
              <a:defRPr/>
            </a:pPr>
            <a:endParaRPr lang="en-US" sz="2800" dirty="0"/>
          </a:p>
          <a:p>
            <a:pPr>
              <a:defRPr/>
            </a:pPr>
            <a:r>
              <a:rPr lang="en-US" sz="2800" dirty="0" smtClean="0"/>
              <a:t>Elaborate written instructions</a:t>
            </a:r>
          </a:p>
          <a:p>
            <a:pPr>
              <a:defRPr/>
            </a:pPr>
            <a:endParaRPr lang="en-US" sz="2800" dirty="0"/>
          </a:p>
          <a:p>
            <a:pPr>
              <a:defRPr/>
            </a:pPr>
            <a:r>
              <a:rPr lang="en-US" sz="2800" dirty="0" smtClean="0"/>
              <a:t>Assess levels of agreement</a:t>
            </a:r>
          </a:p>
          <a:p>
            <a:pPr>
              <a:defRPr/>
            </a:pPr>
            <a:endParaRPr lang="en-US" sz="2800" dirty="0"/>
          </a:p>
          <a:p>
            <a:pPr>
              <a:defRPr/>
            </a:pPr>
            <a:r>
              <a:rPr lang="en-US" sz="2800" dirty="0" smtClean="0"/>
              <a:t>Negotiate disagreements</a:t>
            </a: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Psychology</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How and why open-ended questions are used in surveys</a:t>
            </a:r>
          </a:p>
          <a:p>
            <a:pPr>
              <a:defRPr/>
            </a:pPr>
            <a:endParaRPr lang="en-US" dirty="0" smtClean="0"/>
          </a:p>
          <a:p>
            <a:pPr>
              <a:defRPr/>
            </a:pPr>
            <a:r>
              <a:rPr lang="en-US" dirty="0"/>
              <a:t>How we recognized problems with conventional practice</a:t>
            </a:r>
          </a:p>
          <a:p>
            <a:pPr lvl="1">
              <a:defRPr/>
            </a:pPr>
            <a:endParaRPr lang="en-US" dirty="0" smtClean="0"/>
          </a:p>
          <a:p>
            <a:pPr>
              <a:defRPr/>
            </a:pPr>
            <a:r>
              <a:rPr lang="en-US" dirty="0" smtClean="0"/>
              <a:t>Newly developed best practices</a:t>
            </a:r>
          </a:p>
          <a:p>
            <a:pPr>
              <a:defRPr/>
            </a:pPr>
            <a:endParaRPr lang="en-US" dirty="0" smtClean="0"/>
          </a:p>
          <a:p>
            <a:pPr>
              <a:defRPr/>
            </a:pPr>
            <a:r>
              <a:rPr lang="en-US" dirty="0" smtClean="0"/>
              <a:t>An example of implementing these practices</a:t>
            </a:r>
          </a:p>
          <a:p>
            <a:pPr>
              <a:defRPr/>
            </a:pPr>
            <a:endParaRPr lang="en-US" dirty="0" smtClean="0"/>
          </a:p>
          <a:p>
            <a:pPr marL="44450" indent="0">
              <a:buFont typeface="Wingdings 2" pitchFamily="18" charset="2"/>
              <a:buNone/>
              <a:defRPr/>
            </a:pPr>
            <a:endParaRPr lang="en-US" dirty="0"/>
          </a:p>
        </p:txBody>
      </p:sp>
      <p:sp>
        <p:nvSpPr>
          <p:cNvPr id="2" name="Title 1"/>
          <p:cNvSpPr>
            <a:spLocks noGrp="1"/>
          </p:cNvSpPr>
          <p:nvPr>
            <p:ph type="title"/>
          </p:nvPr>
        </p:nvSpPr>
        <p:spPr/>
        <p:txBody>
          <a:bodyPr/>
          <a:lstStyle/>
          <a:p>
            <a:pPr>
              <a:defRPr/>
            </a:pPr>
            <a:r>
              <a:rPr lang="en-US" dirty="0" smtClean="0"/>
              <a:t>In this webinar, </a:t>
            </a:r>
            <a:br>
              <a:rPr lang="en-US" dirty="0" smtClean="0"/>
            </a:br>
            <a:r>
              <a:rPr lang="en-US" dirty="0" smtClean="0"/>
              <a:t>you will learn about…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One coder</a:t>
            </a:r>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err="1" smtClean="0"/>
              <a:t>Anes</a:t>
            </a:r>
            <a:r>
              <a:rPr lang="en-US" dirty="0" smtClean="0"/>
              <a:t> and every other major survey organization we talked to</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One coder</a:t>
            </a:r>
          </a:p>
          <a:p>
            <a:pPr>
              <a:defRPr/>
            </a:pPr>
            <a:endParaRPr lang="en-US" sz="2800" dirty="0"/>
          </a:p>
          <a:p>
            <a:pPr>
              <a:defRPr/>
            </a:pPr>
            <a:r>
              <a:rPr lang="en-US" sz="2800" dirty="0"/>
              <a:t>Given coding categories and can add categories if needed.</a:t>
            </a:r>
          </a:p>
          <a:p>
            <a:pPr>
              <a:defRPr/>
            </a:pPr>
            <a:endParaRPr lang="en-US" sz="2800" dirty="0"/>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err="1" smtClean="0"/>
              <a:t>Anes</a:t>
            </a:r>
            <a:r>
              <a:rPr lang="en-US" dirty="0" smtClean="0"/>
              <a:t> and every other major survey organization we talked to</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One coder</a:t>
            </a:r>
          </a:p>
          <a:p>
            <a:pPr>
              <a:defRPr/>
            </a:pPr>
            <a:endParaRPr lang="en-US" sz="2800" dirty="0"/>
          </a:p>
          <a:p>
            <a:pPr>
              <a:defRPr/>
            </a:pPr>
            <a:r>
              <a:rPr lang="en-US" sz="2800" dirty="0" smtClean="0"/>
              <a:t>Given coding categories and can add categories if needed.</a:t>
            </a:r>
          </a:p>
          <a:p>
            <a:pPr>
              <a:defRPr/>
            </a:pPr>
            <a:endParaRPr lang="en-US" sz="2800" dirty="0"/>
          </a:p>
          <a:p>
            <a:pPr>
              <a:defRPr/>
            </a:pPr>
            <a:r>
              <a:rPr lang="en-US" sz="2800" dirty="0" smtClean="0"/>
              <a:t>Little or no written instructions</a:t>
            </a:r>
          </a:p>
          <a:p>
            <a:pPr>
              <a:defRPr/>
            </a:pPr>
            <a:endParaRPr lang="en-US" sz="2800" dirty="0"/>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err="1" smtClean="0"/>
              <a:t>Anes</a:t>
            </a:r>
            <a:r>
              <a:rPr lang="en-US" dirty="0" smtClean="0"/>
              <a:t> and every other major survey organization we talked to</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lstStyle/>
          <a:p>
            <a:pPr>
              <a:defRPr/>
            </a:pPr>
            <a:endParaRPr lang="en-US" dirty="0" smtClean="0"/>
          </a:p>
          <a:p>
            <a:pPr>
              <a:defRPr/>
            </a:pPr>
            <a:r>
              <a:rPr lang="en-US" sz="2800" dirty="0" smtClean="0"/>
              <a:t>One coder</a:t>
            </a:r>
          </a:p>
          <a:p>
            <a:pPr>
              <a:defRPr/>
            </a:pPr>
            <a:endParaRPr lang="en-US" sz="2800" dirty="0"/>
          </a:p>
          <a:p>
            <a:pPr>
              <a:defRPr/>
            </a:pPr>
            <a:r>
              <a:rPr lang="en-US" sz="2800" dirty="0" smtClean="0"/>
              <a:t>Given coding categories and can add categories if needed.</a:t>
            </a:r>
          </a:p>
          <a:p>
            <a:pPr>
              <a:defRPr/>
            </a:pPr>
            <a:endParaRPr lang="en-US" sz="2800" dirty="0"/>
          </a:p>
          <a:p>
            <a:pPr>
              <a:defRPr/>
            </a:pPr>
            <a:r>
              <a:rPr lang="en-US" sz="2800" dirty="0" smtClean="0"/>
              <a:t>Little or no written instructions</a:t>
            </a:r>
          </a:p>
          <a:p>
            <a:pPr>
              <a:defRPr/>
            </a:pPr>
            <a:endParaRPr lang="en-US" sz="2800" dirty="0"/>
          </a:p>
          <a:p>
            <a:pPr>
              <a:defRPr/>
            </a:pPr>
            <a:r>
              <a:rPr lang="en-US" sz="2800" dirty="0" smtClean="0"/>
              <a:t>No monitoring of accuracy other than spot checking by a supervisor.</a:t>
            </a:r>
          </a:p>
          <a:p>
            <a:pPr>
              <a:defRPr/>
            </a:pPr>
            <a:endParaRPr lang="en-US" sz="28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err="1" smtClean="0"/>
              <a:t>Anes</a:t>
            </a:r>
            <a:r>
              <a:rPr lang="en-US" dirty="0" smtClean="0"/>
              <a:t> and every other major survey organization we talked to</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681537"/>
          </a:xfrm>
        </p:spPr>
        <p:txBody>
          <a:bodyPr/>
          <a:lstStyle/>
          <a:p>
            <a:pPr>
              <a:defRPr/>
            </a:pPr>
            <a:endParaRPr lang="en-US" dirty="0" smtClean="0"/>
          </a:p>
          <a:p>
            <a:pPr>
              <a:defRPr/>
            </a:pPr>
            <a:r>
              <a:rPr lang="en-US" sz="2800" dirty="0" smtClean="0"/>
              <a:t>Coding of text by computers.</a:t>
            </a:r>
          </a:p>
          <a:p>
            <a:pPr>
              <a:defRPr/>
            </a:pPr>
            <a:endParaRPr lang="en-US" sz="2800" dirty="0"/>
          </a:p>
          <a:p>
            <a:pPr lvl="1">
              <a:defRPr/>
            </a:pPr>
            <a:r>
              <a:rPr lang="en-US" sz="2600" dirty="0" smtClean="0"/>
              <a:t>Many such techniques require human coding.</a:t>
            </a:r>
          </a:p>
          <a:p>
            <a:pPr lvl="1">
              <a:defRPr/>
            </a:pPr>
            <a:endParaRPr lang="en-US" sz="2600" dirty="0"/>
          </a:p>
          <a:p>
            <a:pPr lvl="1">
              <a:defRPr/>
            </a:pPr>
            <a:r>
              <a:rPr lang="en-US" sz="2600" dirty="0" smtClean="0"/>
              <a:t>Techniques being tested that do not require human coding are very new.</a:t>
            </a:r>
            <a:endParaRPr lang="en-US" sz="2600" dirty="0"/>
          </a:p>
          <a:p>
            <a:pPr>
              <a:defRPr/>
            </a:pPr>
            <a:endParaRPr lang="en-US" sz="2800" dirty="0" smtClean="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Potential innovations</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a:buFont typeface="Wingdings 2" charset="2"/>
              <a:buNone/>
              <a:defRPr/>
            </a:pPr>
            <a:r>
              <a:rPr lang="en-US" dirty="0" smtClean="0"/>
              <a:t>The ANES Open-Ended Coding Project</a:t>
            </a:r>
            <a:endParaRPr lang="en-US" dirty="0"/>
          </a:p>
        </p:txBody>
      </p:sp>
      <p:sp>
        <p:nvSpPr>
          <p:cNvPr id="3" name="Title 2"/>
          <p:cNvSpPr>
            <a:spLocks noGrp="1"/>
          </p:cNvSpPr>
          <p:nvPr>
            <p:ph type="title"/>
          </p:nvPr>
        </p:nvSpPr>
        <p:spPr>
          <a:xfrm>
            <a:off x="457200" y="2052638"/>
            <a:ext cx="6324600" cy="1828800"/>
          </a:xfrm>
        </p:spPr>
        <p:txBody>
          <a:bodyPr/>
          <a:lstStyle/>
          <a:p>
            <a:pPr>
              <a:defRPr/>
            </a:pPr>
            <a:r>
              <a:rPr lang="en-US" dirty="0" smtClean="0"/>
              <a:t>Conference of experts</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a:defRPr/>
            </a:pPr>
            <a:r>
              <a:rPr lang="en-US" dirty="0" smtClean="0"/>
              <a:t>Presenters: </a:t>
            </a:r>
          </a:p>
          <a:p>
            <a:pPr>
              <a:defRPr/>
            </a:pPr>
            <a:endParaRPr lang="en-US" dirty="0" smtClean="0"/>
          </a:p>
          <a:p>
            <a:pPr lvl="1">
              <a:defRPr/>
            </a:pPr>
            <a:r>
              <a:rPr lang="en-US" dirty="0" smtClean="0"/>
              <a:t>Experts on coding of text in many settings (e.g., content analysis of news stories).</a:t>
            </a:r>
          </a:p>
          <a:p>
            <a:pPr lvl="1">
              <a:defRPr/>
            </a:pPr>
            <a:endParaRPr lang="en-US" dirty="0" smtClean="0"/>
          </a:p>
          <a:p>
            <a:pPr lvl="1">
              <a:defRPr/>
            </a:pPr>
            <a:r>
              <a:rPr lang="en-US" dirty="0" smtClean="0"/>
              <a:t>Survey scholars who have studied coding.</a:t>
            </a:r>
          </a:p>
          <a:p>
            <a:pPr lvl="1">
              <a:defRPr/>
            </a:pPr>
            <a:endParaRPr lang="en-US" dirty="0" smtClean="0"/>
          </a:p>
          <a:p>
            <a:pPr lvl="1">
              <a:defRPr/>
            </a:pPr>
            <a:r>
              <a:rPr lang="en-US" dirty="0"/>
              <a:t>E</a:t>
            </a:r>
            <a:r>
              <a:rPr lang="en-US" dirty="0" smtClean="0"/>
              <a:t>xperts on computer coding of text.</a:t>
            </a:r>
          </a:p>
          <a:p>
            <a:pPr>
              <a:defRPr/>
            </a:pPr>
            <a:endParaRPr lang="en-US" sz="1200" dirty="0" smtClean="0"/>
          </a:p>
          <a:p>
            <a:pPr lvl="1">
              <a:defRPr/>
            </a:pPr>
            <a:endParaRPr lang="en-US" dirty="0"/>
          </a:p>
          <a:p>
            <a:pPr marL="365125" lvl="1" indent="0">
              <a:buFont typeface="Wingdings" pitchFamily="2" charset="2"/>
              <a:buNone/>
              <a:defRPr/>
            </a:pPr>
            <a:endParaRPr lang="en-US" dirty="0"/>
          </a:p>
        </p:txBody>
      </p:sp>
      <p:sp>
        <p:nvSpPr>
          <p:cNvPr id="3" name="Title 2"/>
          <p:cNvSpPr>
            <a:spLocks noGrp="1"/>
          </p:cNvSpPr>
          <p:nvPr>
            <p:ph type="title"/>
          </p:nvPr>
        </p:nvSpPr>
        <p:spPr/>
        <p:txBody>
          <a:bodyPr/>
          <a:lstStyle/>
          <a:p>
            <a:pPr>
              <a:defRPr/>
            </a:pPr>
            <a:r>
              <a:rPr lang="en-US" dirty="0" smtClean="0"/>
              <a:t>2008 conference </a:t>
            </a:r>
            <a:br>
              <a:rPr lang="en-US" dirty="0" smtClean="0"/>
            </a:br>
            <a:r>
              <a:rPr lang="en-US" dirty="0" smtClean="0"/>
              <a:t>(Ann Arbor)</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263"/>
            <a:ext cx="8839200" cy="4406900"/>
          </a:xfrm>
        </p:spPr>
        <p:txBody>
          <a:bodyPr/>
          <a:lstStyle/>
          <a:p>
            <a:pPr lvl="1">
              <a:defRPr/>
            </a:pPr>
            <a:endParaRPr lang="en-US" dirty="0" smtClean="0"/>
          </a:p>
          <a:p>
            <a:pPr marL="44450" lvl="1" indent="0">
              <a:buClr>
                <a:schemeClr val="accent1"/>
              </a:buClr>
              <a:buFont typeface="Wingdings" pitchFamily="2" charset="2"/>
              <a:buNone/>
              <a:defRPr/>
            </a:pPr>
            <a:r>
              <a:rPr lang="en-US" sz="2000" dirty="0" smtClean="0"/>
              <a:t>For more information search “ANES open-ended coding conference”: </a:t>
            </a:r>
          </a:p>
          <a:p>
            <a:pPr marL="273050" lvl="1" indent="-228600">
              <a:buClr>
                <a:schemeClr val="accent1"/>
              </a:buClr>
              <a:buFont typeface="Wingdings 2" pitchFamily="18" charset="2"/>
              <a:buChar char=""/>
              <a:defRPr/>
            </a:pPr>
            <a:endParaRPr lang="en-US" sz="2000" dirty="0" smtClean="0"/>
          </a:p>
          <a:p>
            <a:pPr marL="273050" lvl="1" indent="-228600">
              <a:buClr>
                <a:schemeClr val="accent1"/>
              </a:buClr>
              <a:buFont typeface="Wingdings 2" pitchFamily="18" charset="2"/>
              <a:buChar char=""/>
              <a:defRPr/>
            </a:pPr>
            <a:endParaRPr lang="en-US" sz="2000" dirty="0" smtClean="0"/>
          </a:p>
          <a:p>
            <a:pPr marL="44450" indent="0">
              <a:buFont typeface="Wingdings 2" pitchFamily="18" charset="2"/>
              <a:buNone/>
              <a:defRPr/>
            </a:pPr>
            <a:r>
              <a:rPr lang="en-US" sz="1500" dirty="0" smtClean="0">
                <a:solidFill>
                  <a:schemeClr val="tx1"/>
                </a:solidFill>
              </a:rPr>
              <a:t>http://www.electionstudies.org/conferences/2008Methods/MethodsConference.htm</a:t>
            </a:r>
          </a:p>
          <a:p>
            <a:pPr marL="44450" indent="0">
              <a:buFont typeface="Wingdings 2" pitchFamily="18" charset="2"/>
              <a:buNone/>
              <a:defRPr/>
            </a:pPr>
            <a:endParaRPr lang="en-US" sz="1500" dirty="0">
              <a:solidFill>
                <a:schemeClr val="tx1"/>
              </a:solidFill>
            </a:endParaRPr>
          </a:p>
          <a:p>
            <a:pPr marL="44450" indent="0">
              <a:buFont typeface="Wingdings 2" pitchFamily="18" charset="2"/>
              <a:buNone/>
              <a:defRPr/>
            </a:pPr>
            <a:r>
              <a:rPr lang="en-US" sz="1500" dirty="0" smtClean="0">
                <a:solidFill>
                  <a:schemeClr val="tx1"/>
                </a:solidFill>
              </a:rPr>
              <a:t>	 </a:t>
            </a:r>
          </a:p>
          <a:p>
            <a:pPr lvl="1">
              <a:defRPr/>
            </a:pPr>
            <a:r>
              <a:rPr lang="en-US" dirty="0" smtClean="0"/>
              <a:t>Transcripts</a:t>
            </a:r>
          </a:p>
          <a:p>
            <a:pPr lvl="1">
              <a:defRPr/>
            </a:pPr>
            <a:endParaRPr lang="en-US" dirty="0"/>
          </a:p>
          <a:p>
            <a:pPr lvl="1">
              <a:defRPr/>
            </a:pPr>
            <a:r>
              <a:rPr lang="en-US" dirty="0" smtClean="0"/>
              <a:t>Slides</a:t>
            </a:r>
            <a:endParaRPr lang="en-US" dirty="0"/>
          </a:p>
        </p:txBody>
      </p:sp>
      <p:sp>
        <p:nvSpPr>
          <p:cNvPr id="3" name="Title 2"/>
          <p:cNvSpPr>
            <a:spLocks noGrp="1"/>
          </p:cNvSpPr>
          <p:nvPr>
            <p:ph type="title"/>
          </p:nvPr>
        </p:nvSpPr>
        <p:spPr/>
        <p:txBody>
          <a:bodyPr/>
          <a:lstStyle/>
          <a:p>
            <a:pPr>
              <a:defRPr/>
            </a:pPr>
            <a:r>
              <a:rPr lang="en-US" dirty="0" smtClean="0"/>
              <a:t>Coding conference details</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a:buFont typeface="Wingdings 2" charset="2"/>
              <a:buNone/>
              <a:defRPr/>
            </a:pPr>
            <a:r>
              <a:rPr lang="en-US" dirty="0" smtClean="0"/>
              <a:t>The ANES Open-Ended Coding Project</a:t>
            </a:r>
            <a:endParaRPr lang="en-US" dirty="0"/>
          </a:p>
        </p:txBody>
      </p:sp>
      <p:sp>
        <p:nvSpPr>
          <p:cNvPr id="3" name="Title 2"/>
          <p:cNvSpPr>
            <a:spLocks noGrp="1"/>
          </p:cNvSpPr>
          <p:nvPr>
            <p:ph type="title"/>
          </p:nvPr>
        </p:nvSpPr>
        <p:spPr>
          <a:xfrm>
            <a:off x="457200" y="2052638"/>
            <a:ext cx="6324600" cy="1828800"/>
          </a:xfrm>
        </p:spPr>
        <p:txBody>
          <a:bodyPr/>
          <a:lstStyle/>
          <a:p>
            <a:pPr>
              <a:defRPr/>
            </a:pPr>
            <a:r>
              <a:rPr lang="en-US" dirty="0" smtClean="0"/>
              <a:t>Our proposal</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71663"/>
            <a:ext cx="8407400" cy="4406900"/>
          </a:xfrm>
          <a:prstGeom prst="rect">
            <a:avLst/>
          </a:prstGeom>
        </p:spPr>
        <p:txBody>
          <a:bodyPr>
            <a:normAutofit/>
          </a:bodyPr>
          <a:lstStyle/>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r>
              <a:rPr lang="en-US" dirty="0" smtClean="0"/>
              <a:t>How and why open-ended questions are used in surveys</a:t>
            </a:r>
          </a:p>
          <a:p>
            <a:pPr>
              <a:defRPr/>
            </a:pPr>
            <a:endParaRPr lang="en-US" dirty="0" smtClean="0"/>
          </a:p>
          <a:p>
            <a:pPr>
              <a:defRPr/>
            </a:pPr>
            <a:r>
              <a:rPr lang="en-US" dirty="0"/>
              <a:t>How we recognized problems with conventional practice</a:t>
            </a:r>
          </a:p>
          <a:p>
            <a:pPr lvl="1">
              <a:defRPr/>
            </a:pPr>
            <a:endParaRPr lang="en-US" dirty="0" smtClean="0"/>
          </a:p>
          <a:p>
            <a:pPr>
              <a:defRPr/>
            </a:pPr>
            <a:r>
              <a:rPr lang="en-US" dirty="0" smtClean="0"/>
              <a:t>Newly developed best practices</a:t>
            </a:r>
          </a:p>
          <a:p>
            <a:pPr>
              <a:defRPr/>
            </a:pPr>
            <a:endParaRPr lang="en-US" dirty="0" smtClean="0"/>
          </a:p>
          <a:p>
            <a:pPr>
              <a:defRPr/>
            </a:pPr>
            <a:r>
              <a:rPr lang="en-US" dirty="0" smtClean="0"/>
              <a:t>An example of implementing these practices</a:t>
            </a:r>
          </a:p>
          <a:p>
            <a:pPr>
              <a:defRPr/>
            </a:pPr>
            <a:endParaRPr lang="en-US" dirty="0" smtClean="0"/>
          </a:p>
          <a:p>
            <a:pPr>
              <a:defRPr/>
            </a:pPr>
            <a:r>
              <a:rPr lang="en-US" dirty="0" smtClean="0"/>
              <a:t>Why being transparent about your procedure enhances your survey’s public value </a:t>
            </a:r>
          </a:p>
          <a:p>
            <a:pPr>
              <a:defRPr/>
            </a:pPr>
            <a:endParaRPr lang="en-US" dirty="0"/>
          </a:p>
        </p:txBody>
      </p:sp>
      <p:sp>
        <p:nvSpPr>
          <p:cNvPr id="2" name="Title 1"/>
          <p:cNvSpPr>
            <a:spLocks noGrp="1"/>
          </p:cNvSpPr>
          <p:nvPr>
            <p:ph type="title"/>
          </p:nvPr>
        </p:nvSpPr>
        <p:spPr/>
        <p:txBody>
          <a:bodyPr/>
          <a:lstStyle/>
          <a:p>
            <a:pPr>
              <a:defRPr/>
            </a:pPr>
            <a:r>
              <a:rPr lang="en-US" dirty="0" smtClean="0"/>
              <a:t>In this webinar, </a:t>
            </a:r>
            <a:br>
              <a:rPr lang="en-US" dirty="0" smtClean="0"/>
            </a:br>
            <a:r>
              <a:rPr lang="en-US" dirty="0" smtClean="0"/>
              <a:t>you will learn about…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71663"/>
            <a:ext cx="8407400" cy="4406900"/>
          </a:xfrm>
          <a:prstGeom prst="rect">
            <a:avLst/>
          </a:prstGeom>
        </p:spPr>
        <p:txBody>
          <a:bodyPr>
            <a:normAutofit/>
          </a:bodyPr>
          <a:lstStyle/>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Code frame</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71663"/>
            <a:ext cx="8407400" cy="4406900"/>
          </a:xfrm>
          <a:prstGeom prst="rect">
            <a:avLst/>
          </a:prstGeom>
        </p:spPr>
        <p:txBody>
          <a:bodyPr>
            <a:normAutofit/>
          </a:bodyPr>
          <a:lstStyle/>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Code frame</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Instructions</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71663"/>
            <a:ext cx="8407400" cy="4406900"/>
          </a:xfrm>
          <a:prstGeom prst="rect">
            <a:avLst/>
          </a:prstGeom>
        </p:spPr>
        <p:txBody>
          <a:bodyPr>
            <a:normAutofit/>
          </a:bodyPr>
          <a:lstStyle/>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Code frame</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Instructions</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Production</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71663"/>
            <a:ext cx="8407400" cy="4406900"/>
          </a:xfrm>
          <a:prstGeom prst="rect">
            <a:avLst/>
          </a:prstGeom>
        </p:spPr>
        <p:txBody>
          <a:bodyPr>
            <a:normAutofit/>
          </a:bodyPr>
          <a:lstStyle/>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Code frame</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Instructions</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Production</a:t>
            </a:r>
          </a:p>
          <a:p>
            <a:pPr marL="501650" indent="-457200">
              <a:spcBef>
                <a:spcPct val="20000"/>
              </a:spcBef>
              <a:buClr>
                <a:schemeClr val="accent1"/>
              </a:buClr>
              <a:buFont typeface="+mj-lt"/>
              <a:buAutoNum type="arabicPeriod"/>
              <a:defRPr/>
            </a:pPr>
            <a:endParaRPr lang="en-US" sz="2400" spc="150" dirty="0">
              <a:solidFill>
                <a:schemeClr val="tx2"/>
              </a:solidFill>
              <a:latin typeface="+mn-lt"/>
              <a:ea typeface="+mn-ea"/>
            </a:endParaRPr>
          </a:p>
          <a:p>
            <a:pPr marL="501650" indent="-457200">
              <a:spcBef>
                <a:spcPct val="20000"/>
              </a:spcBef>
              <a:buClr>
                <a:schemeClr val="accent1"/>
              </a:buClr>
              <a:buFont typeface="+mj-lt"/>
              <a:buAutoNum type="arabicPeriod"/>
              <a:defRPr/>
            </a:pPr>
            <a:r>
              <a:rPr lang="en-US" sz="2400" spc="150" dirty="0">
                <a:solidFill>
                  <a:schemeClr val="tx2"/>
                </a:solidFill>
                <a:latin typeface="+mn-lt"/>
                <a:ea typeface="+mn-ea"/>
              </a:rPr>
              <a:t>Evaluation</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2090738"/>
          </a:xfrm>
        </p:spPr>
        <p:txBody>
          <a:bodyPr/>
          <a:lstStyle/>
          <a:p>
            <a:pPr marL="0" indent="0" algn="ctr">
              <a:buFont typeface="Wingdings 2" pitchFamily="18" charset="2"/>
              <a:buNone/>
              <a:defRPr/>
            </a:pPr>
            <a:r>
              <a:rPr lang="en-US" sz="4400" dirty="0" smtClean="0">
                <a:solidFill>
                  <a:schemeClr val="tx1"/>
                </a:solidFill>
              </a:rPr>
              <a:t>Part 1</a:t>
            </a:r>
          </a:p>
          <a:p>
            <a:pPr marL="0" indent="0" algn="ctr">
              <a:buFont typeface="Wingdings 2" pitchFamily="18" charset="2"/>
              <a:buNone/>
              <a:defRPr/>
            </a:pPr>
            <a:r>
              <a:rPr lang="en-US" sz="4400" dirty="0" smtClean="0">
                <a:solidFill>
                  <a:schemeClr val="tx1"/>
                </a:solidFill>
              </a:rPr>
              <a:t>The Code Frame</a:t>
            </a:r>
          </a:p>
          <a:p>
            <a:pPr>
              <a:defRPr/>
            </a:pPr>
            <a:endParaRPr lang="en-US" sz="1800" dirty="0" smtClean="0">
              <a:solidFill>
                <a:schemeClr val="tx1"/>
              </a:solidFill>
            </a:endParaRP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four parts of optimal coding</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2090738"/>
          </a:xfrm>
        </p:spPr>
        <p:txBody>
          <a:bodyPr/>
          <a:lstStyle/>
          <a:p>
            <a:pPr marL="0" indent="0">
              <a:buFont typeface="Wingdings 2" pitchFamily="18" charset="2"/>
              <a:buNone/>
              <a:defRPr/>
            </a:pPr>
            <a:r>
              <a:rPr lang="en-US" sz="2600" dirty="0" smtClean="0">
                <a:solidFill>
                  <a:schemeClr val="tx1"/>
                </a:solidFill>
              </a:rPr>
              <a:t>Definition: An organized and  limited set of categories used to classify or describe answers to open-ended questions.</a:t>
            </a:r>
          </a:p>
          <a:p>
            <a:pPr>
              <a:defRPr/>
            </a:pPr>
            <a:endParaRPr lang="en-US" sz="1800" dirty="0" smtClean="0">
              <a:solidFill>
                <a:schemeClr val="tx1"/>
              </a:solidFill>
            </a:endParaRP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Code frames</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023937"/>
          </a:xfrm>
        </p:spPr>
        <p:txBody>
          <a:bodyPr/>
          <a:lstStyle/>
          <a:p>
            <a:pPr marL="0" indent="0">
              <a:buFont typeface="Wingdings 2" pitchFamily="18" charset="2"/>
              <a:buNone/>
              <a:defRPr/>
            </a:pPr>
            <a:r>
              <a:rPr lang="en-US" sz="2400" dirty="0" smtClean="0">
                <a:solidFill>
                  <a:schemeClr val="tx1"/>
                </a:solidFill>
              </a:rPr>
              <a:t>Question:  “Is there anything about Barack Obama that would make you vote for him?”</a:t>
            </a: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A simple Code frame</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023937"/>
          </a:xfrm>
        </p:spPr>
        <p:txBody>
          <a:bodyPr/>
          <a:lstStyle/>
          <a:p>
            <a:pPr marL="0" indent="0">
              <a:buFont typeface="Wingdings 2" pitchFamily="18" charset="2"/>
              <a:buNone/>
              <a:defRPr/>
            </a:pPr>
            <a:r>
              <a:rPr lang="en-US" sz="2400" dirty="0" smtClean="0">
                <a:solidFill>
                  <a:schemeClr val="tx1"/>
                </a:solidFill>
              </a:rPr>
              <a:t>Question:  “Is there anything about Barack Obama that would make you vote for him?”</a:t>
            </a:r>
          </a:p>
          <a:p>
            <a:pPr>
              <a:buFont typeface="Wingdings 2" pitchFamily="18" charset="2"/>
              <a:buNone/>
              <a:defRPr/>
            </a:pPr>
            <a:endParaRPr lang="en-US" dirty="0" smtClean="0">
              <a:solidFill>
                <a:schemeClr val="tx1"/>
              </a:solidFill>
            </a:endParaRPr>
          </a:p>
        </p:txBody>
      </p:sp>
      <p:sp>
        <p:nvSpPr>
          <p:cNvPr id="3" name="Title 2"/>
          <p:cNvSpPr>
            <a:spLocks noGrp="1"/>
          </p:cNvSpPr>
          <p:nvPr>
            <p:ph type="title"/>
          </p:nvPr>
        </p:nvSpPr>
        <p:spPr/>
        <p:txBody>
          <a:bodyPr/>
          <a:lstStyle/>
          <a:p>
            <a:pPr>
              <a:defRPr/>
            </a:pPr>
            <a:r>
              <a:rPr lang="en-US" dirty="0" smtClean="0"/>
              <a:t>A simple Code frame</a:t>
            </a:r>
            <a:endParaRPr lang="en-US" dirty="0"/>
          </a:p>
        </p:txBody>
      </p:sp>
      <p:graphicFrame>
        <p:nvGraphicFramePr>
          <p:cNvPr id="4" name="Table 3"/>
          <p:cNvGraphicFramePr>
            <a:graphicFrameLocks noGrp="1"/>
          </p:cNvGraphicFramePr>
          <p:nvPr/>
        </p:nvGraphicFramePr>
        <p:xfrm>
          <a:off x="304800" y="2971800"/>
          <a:ext cx="8458200" cy="2936874"/>
        </p:xfrm>
        <a:graphic>
          <a:graphicData uri="http://schemas.openxmlformats.org/drawingml/2006/table">
            <a:tbl>
              <a:tblPr firstRow="1" bandRow="1">
                <a:tableStyleId>{073A0DAA-6AF3-43AB-8588-CEC1D06C72B9}</a:tableStyleId>
              </a:tblPr>
              <a:tblGrid>
                <a:gridCol w="1753529"/>
                <a:gridCol w="2589871"/>
                <a:gridCol w="4114800"/>
              </a:tblGrid>
              <a:tr h="370920">
                <a:tc>
                  <a:txBody>
                    <a:bodyPr/>
                    <a:lstStyle/>
                    <a:p>
                      <a:r>
                        <a:rPr lang="en-US" sz="1800" dirty="0" smtClean="0"/>
                        <a:t>Category</a:t>
                      </a:r>
                      <a:endParaRPr lang="en-US" sz="1800" dirty="0"/>
                    </a:p>
                  </a:txBody>
                  <a:tcPr marT="45730" marB="45730"/>
                </a:tc>
                <a:tc>
                  <a:txBody>
                    <a:bodyPr/>
                    <a:lstStyle/>
                    <a:p>
                      <a:r>
                        <a:rPr lang="en-US" sz="1800" dirty="0" smtClean="0"/>
                        <a:t>Subcategory</a:t>
                      </a:r>
                      <a:endParaRPr lang="en-US" sz="1800" dirty="0"/>
                    </a:p>
                  </a:txBody>
                  <a:tcPr marT="45730" marB="45730"/>
                </a:tc>
                <a:tc>
                  <a:txBody>
                    <a:bodyPr/>
                    <a:lstStyle/>
                    <a:p>
                      <a:r>
                        <a:rPr lang="en-US" sz="1800" dirty="0" smtClean="0"/>
                        <a:t>Definition</a:t>
                      </a:r>
                      <a:endParaRPr lang="en-US" sz="1800" dirty="0"/>
                    </a:p>
                  </a:txBody>
                  <a:tcPr marT="45730" marB="45730"/>
                </a:tc>
              </a:tr>
              <a:tr h="640218">
                <a:tc>
                  <a:txBody>
                    <a:bodyPr/>
                    <a:lstStyle/>
                    <a:p>
                      <a:r>
                        <a:rPr lang="en-US" sz="1800" dirty="0" smtClean="0"/>
                        <a:t>Experience</a:t>
                      </a:r>
                      <a:endParaRPr lang="en-US" sz="1800" dirty="0"/>
                    </a:p>
                  </a:txBody>
                  <a:tcPr marT="45730" marB="45730"/>
                </a:tc>
                <a:tc>
                  <a:txBody>
                    <a:bodyPr/>
                    <a:lstStyle/>
                    <a:p>
                      <a:r>
                        <a:rPr lang="en-US" sz="1800" dirty="0" smtClean="0"/>
                        <a:t>Political experience</a:t>
                      </a:r>
                      <a:endParaRPr lang="en-US" sz="1800" dirty="0"/>
                    </a:p>
                  </a:txBody>
                  <a:tcPr marT="45730" marB="45730"/>
                </a:tc>
                <a:tc>
                  <a:txBody>
                    <a:bodyPr/>
                    <a:lstStyle/>
                    <a:p>
                      <a:r>
                        <a:rPr lang="en-US" sz="1200" kern="1200" dirty="0" smtClean="0">
                          <a:solidFill>
                            <a:schemeClr val="dk1"/>
                          </a:solidFill>
                          <a:latin typeface="+mn-lt"/>
                          <a:ea typeface="+mn-ea"/>
                          <a:cs typeface="+mn-cs"/>
                        </a:rPr>
                        <a:t>Political experience, work the candidate has done as a politician or elected official, “experienced” or “inexperienced” in general</a:t>
                      </a:r>
                      <a:endParaRPr lang="en-US" sz="1200" dirty="0"/>
                    </a:p>
                  </a:txBody>
                  <a:tcPr marT="45730" marB="45730"/>
                </a:tc>
              </a:tr>
              <a:tr h="457299">
                <a:tc>
                  <a:txBody>
                    <a:bodyPr/>
                    <a:lstStyle/>
                    <a:p>
                      <a:endParaRPr lang="en-US" sz="1800"/>
                    </a:p>
                  </a:txBody>
                  <a:tcPr marT="45730" marB="45730"/>
                </a:tc>
                <a:tc>
                  <a:txBody>
                    <a:bodyPr/>
                    <a:lstStyle/>
                    <a:p>
                      <a:r>
                        <a:rPr lang="en-US" sz="1800" dirty="0" smtClean="0"/>
                        <a:t>Non-political experience</a:t>
                      </a:r>
                      <a:endParaRPr lang="en-US" sz="1800" dirty="0"/>
                    </a:p>
                  </a:txBody>
                  <a:tcPr marT="45730" marB="45730"/>
                </a:tc>
                <a:tc>
                  <a:txBody>
                    <a:bodyPr/>
                    <a:lstStyle/>
                    <a:p>
                      <a:r>
                        <a:rPr lang="en-US" sz="1200" kern="1200" dirty="0" smtClean="0">
                          <a:solidFill>
                            <a:schemeClr val="dk1"/>
                          </a:solidFill>
                          <a:latin typeface="+mn-lt"/>
                          <a:ea typeface="+mn-ea"/>
                          <a:cs typeface="+mn-cs"/>
                        </a:rPr>
                        <a:t>Any mentioned of something the candidate did in the past that does not fit the political  experience category</a:t>
                      </a:r>
                      <a:endParaRPr lang="en-US" sz="1200" dirty="0"/>
                    </a:p>
                  </a:txBody>
                  <a:tcPr marT="45730" marB="45730"/>
                </a:tc>
              </a:tr>
              <a:tr h="457299">
                <a:tc>
                  <a:txBody>
                    <a:bodyPr/>
                    <a:lstStyle/>
                    <a:p>
                      <a:r>
                        <a:rPr lang="en-US" sz="1800" dirty="0" smtClean="0"/>
                        <a:t>Personality</a:t>
                      </a:r>
                      <a:endParaRPr lang="en-US" sz="1800" dirty="0"/>
                    </a:p>
                  </a:txBody>
                  <a:tcPr marT="45730" marB="45730"/>
                </a:tc>
                <a:tc>
                  <a:txBody>
                    <a:bodyPr/>
                    <a:lstStyle/>
                    <a:p>
                      <a:r>
                        <a:rPr lang="en-US" sz="1800" dirty="0" smtClean="0"/>
                        <a:t>Honesty</a:t>
                      </a:r>
                      <a:endParaRPr lang="en-US" sz="1800" dirty="0"/>
                    </a:p>
                  </a:txBody>
                  <a:tcPr marT="45730" marB="45730"/>
                </a:tc>
                <a:tc>
                  <a:txBody>
                    <a:bodyPr/>
                    <a:lstStyle/>
                    <a:p>
                      <a:r>
                        <a:rPr lang="en-US" sz="1200" kern="1200" dirty="0" smtClean="0">
                          <a:solidFill>
                            <a:schemeClr val="dk1"/>
                          </a:solidFill>
                          <a:latin typeface="+mn-lt"/>
                          <a:ea typeface="+mn-ea"/>
                          <a:cs typeface="+mn-cs"/>
                        </a:rPr>
                        <a:t>The candidate's honesty, integrity, consistency, predictability, sincerity, truthfulness</a:t>
                      </a:r>
                      <a:endParaRPr lang="en-US" sz="1200" dirty="0"/>
                    </a:p>
                  </a:txBody>
                  <a:tcPr marT="45730" marB="45730"/>
                </a:tc>
              </a:tr>
              <a:tr h="640218">
                <a:tc>
                  <a:txBody>
                    <a:bodyPr/>
                    <a:lstStyle/>
                    <a:p>
                      <a:endParaRPr lang="en-US" sz="1800"/>
                    </a:p>
                  </a:txBody>
                  <a:tcPr marT="45730" marB="45730"/>
                </a:tc>
                <a:tc>
                  <a:txBody>
                    <a:bodyPr/>
                    <a:lstStyle/>
                    <a:p>
                      <a:r>
                        <a:rPr lang="en-US" sz="1800" dirty="0" smtClean="0"/>
                        <a:t>Leadership</a:t>
                      </a:r>
                      <a:endParaRPr lang="en-US" sz="1800" dirty="0"/>
                    </a:p>
                  </a:txBody>
                  <a:tcPr marT="45730" marB="45730"/>
                </a:tc>
                <a:tc>
                  <a:txBody>
                    <a:bodyPr/>
                    <a:lstStyle/>
                    <a:p>
                      <a:r>
                        <a:rPr lang="en-US" sz="1200" kern="1200" dirty="0" smtClean="0">
                          <a:solidFill>
                            <a:schemeClr val="dk1"/>
                          </a:solidFill>
                          <a:latin typeface="+mn-lt"/>
                          <a:ea typeface="+mn-ea"/>
                          <a:cs typeface="+mn-cs"/>
                        </a:rPr>
                        <a:t>The candidate's ability to lead, get people to work together, make people want to follow, inspire people, inspire the respondent, motivate people, motivate the respondent</a:t>
                      </a:r>
                      <a:endParaRPr lang="en-US" sz="1200" dirty="0"/>
                    </a:p>
                  </a:txBody>
                  <a:tcPr marT="45730" marB="45730"/>
                </a:tc>
              </a:tr>
              <a:tr h="370920">
                <a:tc>
                  <a:txBody>
                    <a:bodyPr/>
                    <a:lstStyle/>
                    <a:p>
                      <a:r>
                        <a:rPr lang="en-US" sz="1800" dirty="0" smtClean="0"/>
                        <a:t>Other</a:t>
                      </a:r>
                      <a:endParaRPr lang="en-US" sz="1800" dirty="0"/>
                    </a:p>
                  </a:txBody>
                  <a:tcPr marT="45730" marB="45730"/>
                </a:tc>
                <a:tc>
                  <a:txBody>
                    <a:bodyPr/>
                    <a:lstStyle/>
                    <a:p>
                      <a:r>
                        <a:rPr lang="en-US" sz="1800" dirty="0" smtClean="0"/>
                        <a:t>All</a:t>
                      </a:r>
                      <a:r>
                        <a:rPr lang="en-US" sz="1800" baseline="0" dirty="0" smtClean="0"/>
                        <a:t> other  answers</a:t>
                      </a:r>
                      <a:endParaRPr lang="en-US" sz="1800" dirty="0"/>
                    </a:p>
                  </a:txBody>
                  <a:tcPr marT="45730" marB="45730"/>
                </a:tc>
                <a:tc>
                  <a:txBody>
                    <a:bodyPr/>
                    <a:lstStyle/>
                    <a:p>
                      <a:r>
                        <a:rPr lang="en-US" sz="1200" kern="1200" dirty="0" smtClean="0">
                          <a:solidFill>
                            <a:schemeClr val="dk1"/>
                          </a:solidFill>
                          <a:latin typeface="+mn-lt"/>
                          <a:ea typeface="+mn-ea"/>
                          <a:cs typeface="+mn-cs"/>
                        </a:rPr>
                        <a:t>Any statement that does not fit one of the other categories</a:t>
                      </a:r>
                      <a:endParaRPr lang="en-US" sz="1200" dirty="0"/>
                    </a:p>
                  </a:txBody>
                  <a:tcPr marT="45730" marB="45730"/>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400" cy="3505200"/>
          </a:xfrm>
        </p:spPr>
        <p:txBody>
          <a:bodyPr/>
          <a:lstStyle/>
          <a:p>
            <a:pPr marL="0" indent="0">
              <a:defRPr/>
            </a:pPr>
            <a:r>
              <a:rPr lang="en-US" dirty="0" smtClean="0"/>
              <a:t>Characteristics of good categories and subcategories</a:t>
            </a:r>
          </a:p>
          <a:p>
            <a:pPr marL="0" indent="0">
              <a:defRPr/>
            </a:pPr>
            <a:endParaRPr lang="en-US" dirty="0" smtClean="0"/>
          </a:p>
          <a:p>
            <a:pPr marL="274638" lvl="1" indent="0">
              <a:defRPr/>
            </a:pPr>
            <a:endParaRPr lang="en-US" dirty="0" smtClean="0"/>
          </a:p>
        </p:txBody>
      </p:sp>
      <p:sp>
        <p:nvSpPr>
          <p:cNvPr id="3" name="Title 2"/>
          <p:cNvSpPr>
            <a:spLocks noGrp="1"/>
          </p:cNvSpPr>
          <p:nvPr>
            <p:ph type="title"/>
          </p:nvPr>
        </p:nvSpPr>
        <p:spPr/>
        <p:txBody>
          <a:bodyPr/>
          <a:lstStyle/>
          <a:p>
            <a:pPr>
              <a:defRPr/>
            </a:pPr>
            <a:r>
              <a:rPr lang="en-US" dirty="0" smtClean="0"/>
              <a:t>Good Code frames</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400" cy="3505200"/>
          </a:xfrm>
        </p:spPr>
        <p:txBody>
          <a:bodyPr/>
          <a:lstStyle/>
          <a:p>
            <a:pPr marL="0" indent="0">
              <a:defRPr/>
            </a:pPr>
            <a:r>
              <a:rPr lang="en-US" dirty="0" smtClean="0"/>
              <a:t>Characteristics of good categories and subcategories</a:t>
            </a:r>
          </a:p>
          <a:p>
            <a:pPr marL="0" indent="0">
              <a:defRPr/>
            </a:pPr>
            <a:endParaRPr lang="en-US" dirty="0" smtClean="0"/>
          </a:p>
          <a:p>
            <a:pPr marL="274638" lvl="1" indent="0">
              <a:defRPr/>
            </a:pPr>
            <a:r>
              <a:rPr lang="en-US" dirty="0" smtClean="0"/>
              <a:t>Mutually exclusive</a:t>
            </a:r>
          </a:p>
          <a:p>
            <a:pPr marL="274638" lvl="1" indent="0">
              <a:defRPr/>
            </a:pPr>
            <a:endParaRPr lang="en-US" dirty="0" smtClean="0"/>
          </a:p>
          <a:p>
            <a:pPr marL="274638" lvl="1" indent="0">
              <a:defRPr/>
            </a:pPr>
            <a:endParaRPr lang="en-US" dirty="0" smtClean="0"/>
          </a:p>
        </p:txBody>
      </p:sp>
      <p:sp>
        <p:nvSpPr>
          <p:cNvPr id="3" name="Title 2"/>
          <p:cNvSpPr>
            <a:spLocks noGrp="1"/>
          </p:cNvSpPr>
          <p:nvPr>
            <p:ph type="title"/>
          </p:nvPr>
        </p:nvSpPr>
        <p:spPr/>
        <p:txBody>
          <a:bodyPr/>
          <a:lstStyle/>
          <a:p>
            <a:pPr>
              <a:defRPr/>
            </a:pPr>
            <a:r>
              <a:rPr lang="en-US" dirty="0" smtClean="0"/>
              <a:t>Good Code frames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400" cy="4572000"/>
          </a:xfrm>
        </p:spPr>
        <p:txBody>
          <a:bodyPr>
            <a:noAutofit/>
          </a:bodyPr>
          <a:lstStyle/>
          <a:p>
            <a:pPr>
              <a:defRPr/>
            </a:pPr>
            <a:endParaRPr lang="en-US" dirty="0" smtClean="0"/>
          </a:p>
          <a:p>
            <a:pPr marL="501650" indent="-457200">
              <a:buFont typeface="+mj-lt"/>
              <a:buAutoNum type="arabicPeriod"/>
              <a:defRPr/>
            </a:pPr>
            <a:r>
              <a:rPr lang="en-US" dirty="0" smtClean="0"/>
              <a:t>Numbers.</a:t>
            </a:r>
          </a:p>
          <a:p>
            <a:pPr marL="501650" indent="-457200">
              <a:buFont typeface="+mj-lt"/>
              <a:buAutoNum type="arabicPeriod"/>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Question Types</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400" cy="3505200"/>
          </a:xfrm>
        </p:spPr>
        <p:txBody>
          <a:bodyPr/>
          <a:lstStyle/>
          <a:p>
            <a:pPr marL="0" indent="0">
              <a:defRPr/>
            </a:pPr>
            <a:r>
              <a:rPr lang="en-US" dirty="0" smtClean="0"/>
              <a:t>Characteristics of good categories and subcategories</a:t>
            </a:r>
          </a:p>
          <a:p>
            <a:pPr marL="0" indent="0">
              <a:defRPr/>
            </a:pPr>
            <a:endParaRPr lang="en-US" dirty="0" smtClean="0"/>
          </a:p>
          <a:p>
            <a:pPr marL="274638" lvl="1" indent="0">
              <a:defRPr/>
            </a:pPr>
            <a:r>
              <a:rPr lang="en-US" dirty="0" smtClean="0"/>
              <a:t>Mutually exclusive</a:t>
            </a:r>
          </a:p>
          <a:p>
            <a:pPr marL="274638" lvl="1" indent="0">
              <a:defRPr/>
            </a:pPr>
            <a:endParaRPr lang="en-US" dirty="0" smtClean="0"/>
          </a:p>
          <a:p>
            <a:pPr marL="274638" lvl="1" indent="0">
              <a:defRPr/>
            </a:pPr>
            <a:r>
              <a:rPr lang="en-US" dirty="0" smtClean="0"/>
              <a:t>Clearly defined</a:t>
            </a:r>
          </a:p>
          <a:p>
            <a:pPr marL="274638" lvl="1" indent="0">
              <a:defRPr/>
            </a:pPr>
            <a:endParaRPr lang="en-US" dirty="0" smtClean="0"/>
          </a:p>
          <a:p>
            <a:pPr marL="274638" lvl="1" indent="0">
              <a:defRPr/>
            </a:pPr>
            <a:endParaRPr lang="en-US" dirty="0" smtClean="0"/>
          </a:p>
        </p:txBody>
      </p:sp>
      <p:sp>
        <p:nvSpPr>
          <p:cNvPr id="3" name="Title 2"/>
          <p:cNvSpPr>
            <a:spLocks noGrp="1"/>
          </p:cNvSpPr>
          <p:nvPr>
            <p:ph type="title"/>
          </p:nvPr>
        </p:nvSpPr>
        <p:spPr/>
        <p:txBody>
          <a:bodyPr/>
          <a:lstStyle/>
          <a:p>
            <a:pPr>
              <a:defRPr/>
            </a:pPr>
            <a:r>
              <a:rPr lang="en-US" dirty="0" smtClean="0"/>
              <a:t>Good Code frames</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400" cy="3505200"/>
          </a:xfrm>
        </p:spPr>
        <p:txBody>
          <a:bodyPr/>
          <a:lstStyle/>
          <a:p>
            <a:pPr marL="0" indent="0">
              <a:defRPr/>
            </a:pPr>
            <a:r>
              <a:rPr lang="en-US" dirty="0" smtClean="0"/>
              <a:t>Characteristics of good categories and subcategories</a:t>
            </a:r>
          </a:p>
          <a:p>
            <a:pPr marL="0" indent="0">
              <a:defRPr/>
            </a:pPr>
            <a:endParaRPr lang="en-US" dirty="0" smtClean="0"/>
          </a:p>
          <a:p>
            <a:pPr marL="274638" lvl="1" indent="0">
              <a:defRPr/>
            </a:pPr>
            <a:r>
              <a:rPr lang="en-US" dirty="0" smtClean="0"/>
              <a:t>Mutually exclusive</a:t>
            </a:r>
          </a:p>
          <a:p>
            <a:pPr marL="274638" lvl="1" indent="0">
              <a:defRPr/>
            </a:pPr>
            <a:endParaRPr lang="en-US" dirty="0" smtClean="0"/>
          </a:p>
          <a:p>
            <a:pPr marL="274638" lvl="1" indent="0">
              <a:defRPr/>
            </a:pPr>
            <a:r>
              <a:rPr lang="en-US" dirty="0" smtClean="0"/>
              <a:t>Clearly defined</a:t>
            </a:r>
          </a:p>
          <a:p>
            <a:pPr marL="274638" lvl="1" indent="0">
              <a:defRPr/>
            </a:pPr>
            <a:endParaRPr lang="en-US" dirty="0" smtClean="0"/>
          </a:p>
          <a:p>
            <a:pPr marL="274638" lvl="1" indent="0">
              <a:defRPr/>
            </a:pPr>
            <a:r>
              <a:rPr lang="en-US" dirty="0" smtClean="0"/>
              <a:t>Collectively exhaustive</a:t>
            </a:r>
          </a:p>
          <a:p>
            <a:pPr marL="274638" lvl="1" indent="0">
              <a:defRPr/>
            </a:pPr>
            <a:endParaRPr lang="en-US" dirty="0" smtClean="0"/>
          </a:p>
        </p:txBody>
      </p:sp>
      <p:sp>
        <p:nvSpPr>
          <p:cNvPr id="3" name="Title 2"/>
          <p:cNvSpPr>
            <a:spLocks noGrp="1"/>
          </p:cNvSpPr>
          <p:nvPr>
            <p:ph type="title"/>
          </p:nvPr>
        </p:nvSpPr>
        <p:spPr/>
        <p:txBody>
          <a:bodyPr/>
          <a:lstStyle/>
          <a:p>
            <a:pPr>
              <a:defRPr/>
            </a:pPr>
            <a:r>
              <a:rPr lang="en-US" dirty="0" smtClean="0"/>
              <a:t>Good Code frames</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400" cy="3505200"/>
          </a:xfrm>
        </p:spPr>
        <p:txBody>
          <a:bodyPr/>
          <a:lstStyle/>
          <a:p>
            <a:pPr marL="0" indent="0">
              <a:defRPr/>
            </a:pPr>
            <a:r>
              <a:rPr lang="en-US" dirty="0" smtClean="0"/>
              <a:t>Characteristics of good categories and subcategories</a:t>
            </a:r>
          </a:p>
          <a:p>
            <a:pPr marL="0" indent="0">
              <a:defRPr/>
            </a:pPr>
            <a:endParaRPr lang="en-US" dirty="0" smtClean="0"/>
          </a:p>
          <a:p>
            <a:pPr marL="274638" lvl="1" indent="0">
              <a:defRPr/>
            </a:pPr>
            <a:r>
              <a:rPr lang="en-US" dirty="0" smtClean="0"/>
              <a:t>Mutually exclusive</a:t>
            </a:r>
          </a:p>
          <a:p>
            <a:pPr marL="274638" lvl="1" indent="0">
              <a:defRPr/>
            </a:pPr>
            <a:endParaRPr lang="en-US" dirty="0" smtClean="0"/>
          </a:p>
          <a:p>
            <a:pPr marL="274638" lvl="1" indent="0">
              <a:defRPr/>
            </a:pPr>
            <a:r>
              <a:rPr lang="en-US" dirty="0" smtClean="0"/>
              <a:t>Clearly defined</a:t>
            </a:r>
          </a:p>
          <a:p>
            <a:pPr marL="274638" lvl="1" indent="0">
              <a:defRPr/>
            </a:pPr>
            <a:endParaRPr lang="en-US" dirty="0" smtClean="0"/>
          </a:p>
          <a:p>
            <a:pPr marL="274638" lvl="1" indent="0">
              <a:defRPr/>
            </a:pPr>
            <a:r>
              <a:rPr lang="en-US" dirty="0" smtClean="0"/>
              <a:t>Collectively exhaustive</a:t>
            </a:r>
          </a:p>
          <a:p>
            <a:pPr marL="274638" lvl="1" indent="0">
              <a:defRPr/>
            </a:pPr>
            <a:endParaRPr lang="en-US" dirty="0" smtClean="0"/>
          </a:p>
          <a:p>
            <a:pPr marL="274638" lvl="1" indent="0">
              <a:defRPr/>
            </a:pPr>
            <a:r>
              <a:rPr lang="en-US" dirty="0" smtClean="0"/>
              <a:t>Objectively derived</a:t>
            </a:r>
          </a:p>
          <a:p>
            <a:pPr marL="274638" lvl="1" indent="0">
              <a:defRPr/>
            </a:pPr>
            <a:endParaRPr lang="en-US" dirty="0" smtClean="0"/>
          </a:p>
        </p:txBody>
      </p:sp>
      <p:sp>
        <p:nvSpPr>
          <p:cNvPr id="3" name="Title 2"/>
          <p:cNvSpPr>
            <a:spLocks noGrp="1"/>
          </p:cNvSpPr>
          <p:nvPr>
            <p:ph type="title"/>
          </p:nvPr>
        </p:nvSpPr>
        <p:spPr/>
        <p:txBody>
          <a:bodyPr/>
          <a:lstStyle/>
          <a:p>
            <a:pPr>
              <a:defRPr/>
            </a:pPr>
            <a:r>
              <a:rPr lang="en-US" dirty="0" smtClean="0"/>
              <a:t>Good Code frames</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407400" cy="1557338"/>
          </a:xfrm>
        </p:spPr>
        <p:txBody>
          <a:bodyPr/>
          <a:lstStyle/>
          <a:p>
            <a:pPr marL="0" indent="0" algn="ctr">
              <a:buFont typeface="Wingdings 2" pitchFamily="18" charset="2"/>
              <a:buNone/>
              <a:defRPr/>
            </a:pPr>
            <a:r>
              <a:rPr lang="en-US" sz="3200" dirty="0" smtClean="0"/>
              <a:t>Build a code frame around questions, </a:t>
            </a:r>
          </a:p>
          <a:p>
            <a:pPr marL="0" indent="0" algn="ctr">
              <a:buFont typeface="Wingdings 2" pitchFamily="18" charset="2"/>
              <a:buNone/>
              <a:defRPr/>
            </a:pPr>
            <a:r>
              <a:rPr lang="en-US" sz="3200" dirty="0" smtClean="0"/>
              <a:t>not answers</a:t>
            </a:r>
          </a:p>
          <a:p>
            <a:pPr marL="0" indent="0">
              <a:defRPr/>
            </a:pP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5573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Question: “</a:t>
            </a:r>
            <a:r>
              <a:rPr lang="en-US" i="1" dirty="0" smtClean="0"/>
              <a:t>What job or political office does Nancy Pelosi now hold?”</a:t>
            </a: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5573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Question: “</a:t>
            </a:r>
            <a:r>
              <a:rPr lang="en-US" i="1" dirty="0" smtClean="0"/>
              <a:t>What </a:t>
            </a:r>
            <a:r>
              <a:rPr lang="en-US" b="1" i="1" dirty="0" smtClean="0">
                <a:solidFill>
                  <a:schemeClr val="accent2">
                    <a:lumMod val="50000"/>
                  </a:schemeClr>
                </a:solidFill>
              </a:rPr>
              <a:t>job or political office </a:t>
            </a:r>
            <a:r>
              <a:rPr lang="en-US" i="1" dirty="0" smtClean="0"/>
              <a:t>does Nancy Pelosi now hold?”</a:t>
            </a: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5573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Question: “</a:t>
            </a:r>
            <a:r>
              <a:rPr lang="en-US" i="1" dirty="0" smtClean="0"/>
              <a:t>What job or political office does Nancy Pelosi now hold?”</a:t>
            </a: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
        <p:nvSpPr>
          <p:cNvPr id="5" name="TextBox 4"/>
          <p:cNvSpPr txBox="1"/>
          <p:nvPr/>
        </p:nvSpPr>
        <p:spPr>
          <a:xfrm>
            <a:off x="533400" y="3581400"/>
            <a:ext cx="8153400" cy="1600438"/>
          </a:xfrm>
          <a:prstGeom prst="rect">
            <a:avLst/>
          </a:prstGeom>
          <a:noFill/>
        </p:spPr>
        <p:txBody>
          <a:bodyPr numCol="2">
            <a:spAutoFit/>
          </a:bodyPr>
          <a:lstStyle/>
          <a:p>
            <a:pPr algn="ctr">
              <a:defRPr/>
            </a:pPr>
            <a:r>
              <a:rPr lang="en-US" dirty="0">
                <a:latin typeface="+mn-lt"/>
                <a:ea typeface="ＭＳ Ｐゴシック" pitchFamily="34" charset="-128"/>
              </a:rPr>
              <a:t>Answers to the question</a:t>
            </a:r>
          </a:p>
          <a:p>
            <a:pPr>
              <a:defRPr/>
            </a:pPr>
            <a:endParaRPr lang="en-US" sz="1600" dirty="0">
              <a:latin typeface="+mn-lt"/>
              <a:ea typeface="ＭＳ Ｐゴシック" pitchFamily="34" charset="-128"/>
            </a:endParaRPr>
          </a:p>
          <a:p>
            <a:pPr>
              <a:defRPr/>
            </a:pPr>
            <a:r>
              <a:rPr lang="en-US" sz="1600" dirty="0">
                <a:latin typeface="+mn-lt"/>
                <a:ea typeface="ＭＳ Ｐゴシック" pitchFamily="34" charset="-128"/>
              </a:rPr>
              <a:t>Speaker of the House of Representatives</a:t>
            </a:r>
          </a:p>
          <a:p>
            <a:pPr>
              <a:defRPr/>
            </a:pPr>
            <a:r>
              <a:rPr lang="en-US" sz="1600" dirty="0">
                <a:latin typeface="+mn-lt"/>
                <a:ea typeface="ＭＳ Ｐゴシック" pitchFamily="34" charset="-128"/>
              </a:rPr>
              <a:t>Congresswoman</a:t>
            </a:r>
          </a:p>
          <a:p>
            <a:pPr>
              <a:defRPr/>
            </a:pPr>
            <a:r>
              <a:rPr lang="en-US" sz="1600" dirty="0">
                <a:latin typeface="+mn-lt"/>
                <a:ea typeface="ＭＳ Ｐゴシック" pitchFamily="34" charset="-128"/>
              </a:rPr>
              <a:t>Majority leader in the Senate</a:t>
            </a:r>
          </a:p>
          <a:p>
            <a:pPr>
              <a:defRPr/>
            </a:pPr>
            <a:r>
              <a:rPr lang="en-US" sz="1600" dirty="0">
                <a:latin typeface="+mn-lt"/>
                <a:ea typeface="ＭＳ Ｐゴシック" pitchFamily="34" charset="-128"/>
              </a:rPr>
              <a:t>CEO of Hewlett Packard</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15573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Question: “</a:t>
            </a:r>
            <a:r>
              <a:rPr lang="en-US" i="1" dirty="0" smtClean="0"/>
              <a:t>What job or political office does Nancy Pelosi now hold?”</a:t>
            </a: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
        <p:nvSpPr>
          <p:cNvPr id="5" name="TextBox 4"/>
          <p:cNvSpPr txBox="1"/>
          <p:nvPr/>
        </p:nvSpPr>
        <p:spPr>
          <a:xfrm>
            <a:off x="533400" y="3581400"/>
            <a:ext cx="8153400" cy="1600438"/>
          </a:xfrm>
          <a:prstGeom prst="rect">
            <a:avLst/>
          </a:prstGeom>
          <a:noFill/>
        </p:spPr>
        <p:txBody>
          <a:bodyPr numCol="2">
            <a:spAutoFit/>
          </a:bodyPr>
          <a:lstStyle/>
          <a:p>
            <a:pPr algn="ctr">
              <a:defRPr/>
            </a:pPr>
            <a:r>
              <a:rPr lang="en-US" dirty="0">
                <a:latin typeface="+mn-lt"/>
                <a:ea typeface="ＭＳ Ｐゴシック" pitchFamily="34" charset="-128"/>
              </a:rPr>
              <a:t>Answers to the question</a:t>
            </a:r>
          </a:p>
          <a:p>
            <a:pPr>
              <a:defRPr/>
            </a:pPr>
            <a:endParaRPr lang="en-US" sz="1600" dirty="0">
              <a:latin typeface="+mn-lt"/>
              <a:ea typeface="ＭＳ Ｐゴシック" pitchFamily="34" charset="-128"/>
            </a:endParaRPr>
          </a:p>
          <a:p>
            <a:pPr>
              <a:defRPr/>
            </a:pPr>
            <a:r>
              <a:rPr lang="en-US" sz="1600" dirty="0">
                <a:latin typeface="+mn-lt"/>
                <a:ea typeface="ＭＳ Ｐゴシック" pitchFamily="34" charset="-128"/>
              </a:rPr>
              <a:t>Speaker of the House of Representatives</a:t>
            </a:r>
          </a:p>
          <a:p>
            <a:pPr>
              <a:defRPr/>
            </a:pPr>
            <a:r>
              <a:rPr lang="en-US" sz="1600" dirty="0">
                <a:latin typeface="+mn-lt"/>
                <a:ea typeface="ＭＳ Ｐゴシック" pitchFamily="34" charset="-128"/>
              </a:rPr>
              <a:t>Congresswoman</a:t>
            </a:r>
          </a:p>
          <a:p>
            <a:pPr>
              <a:defRPr/>
            </a:pPr>
            <a:r>
              <a:rPr lang="en-US" sz="1600" dirty="0">
                <a:latin typeface="+mn-lt"/>
                <a:ea typeface="ＭＳ Ｐゴシック" pitchFamily="34" charset="-128"/>
              </a:rPr>
              <a:t>Majority leader in the Senate</a:t>
            </a:r>
          </a:p>
          <a:p>
            <a:pPr>
              <a:defRPr/>
            </a:pPr>
            <a:r>
              <a:rPr lang="en-US" sz="1600" dirty="0">
                <a:latin typeface="+mn-lt"/>
                <a:ea typeface="ＭＳ Ｐゴシック" pitchFamily="34" charset="-128"/>
              </a:rPr>
              <a:t>CEO of Hewlett Packard</a:t>
            </a:r>
          </a:p>
          <a:p>
            <a:pPr algn="ctr">
              <a:defRPr/>
            </a:pPr>
            <a:r>
              <a:rPr lang="en-US" dirty="0">
                <a:latin typeface="+mn-lt"/>
                <a:ea typeface="ＭＳ Ｐゴシック" pitchFamily="34" charset="-128"/>
              </a:rPr>
              <a:t>Answers to a different question</a:t>
            </a:r>
          </a:p>
          <a:p>
            <a:pPr>
              <a:defRPr/>
            </a:pPr>
            <a:endParaRPr lang="en-US" sz="1600" dirty="0">
              <a:latin typeface="+mn-lt"/>
              <a:ea typeface="ＭＳ Ｐゴシック" pitchFamily="34" charset="-128"/>
            </a:endParaRPr>
          </a:p>
          <a:p>
            <a:pPr>
              <a:defRPr/>
            </a:pPr>
            <a:r>
              <a:rPr lang="en-US" sz="1600" dirty="0">
                <a:latin typeface="+mn-lt"/>
                <a:ea typeface="ＭＳ Ｐゴシック" pitchFamily="34" charset="-128"/>
              </a:rPr>
              <a:t>She is from California</a:t>
            </a:r>
          </a:p>
          <a:p>
            <a:pPr>
              <a:defRPr/>
            </a:pPr>
            <a:r>
              <a:rPr lang="en-US" sz="1600" dirty="0">
                <a:latin typeface="+mn-lt"/>
                <a:ea typeface="ＭＳ Ｐゴシック" pitchFamily="34" charset="-128"/>
              </a:rPr>
              <a:t>I can’t stand that woman</a:t>
            </a:r>
          </a:p>
          <a:p>
            <a:pPr>
              <a:defRPr/>
            </a:pPr>
            <a:r>
              <a:rPr lang="en-US" sz="1600" dirty="0">
                <a:latin typeface="+mn-lt"/>
                <a:ea typeface="ＭＳ Ｐゴシック" pitchFamily="34" charset="-128"/>
              </a:rPr>
              <a:t>She’s a Democrat</a:t>
            </a:r>
          </a:p>
          <a:p>
            <a:pPr>
              <a:defRPr/>
            </a:pPr>
            <a:r>
              <a:rPr lang="en-US" sz="1600" dirty="0">
                <a:latin typeface="+mn-lt"/>
                <a:ea typeface="ＭＳ Ｐゴシック" pitchFamily="34" charset="-128"/>
              </a:rPr>
              <a:t>She has brown hair</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36909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36909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Use an “Other” category for all  responses that are not answers to the question.</a:t>
            </a:r>
          </a:p>
          <a:p>
            <a:pPr marL="0" indent="0">
              <a:defRPr/>
            </a:pPr>
            <a:endParaRPr lang="en-US" dirty="0" smtClean="0"/>
          </a:p>
          <a:p>
            <a:pPr marL="0" indent="0">
              <a:defRPr/>
            </a:pP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400" cy="4572000"/>
          </a:xfrm>
        </p:spPr>
        <p:txBody>
          <a:bodyPr>
            <a:noAutofit/>
          </a:bodyPr>
          <a:lstStyle/>
          <a:p>
            <a:pPr>
              <a:defRPr/>
            </a:pPr>
            <a:endParaRPr lang="en-US" dirty="0" smtClean="0"/>
          </a:p>
          <a:p>
            <a:pPr marL="501650" indent="-457200">
              <a:buFont typeface="+mj-lt"/>
              <a:buAutoNum type="arabicPeriod"/>
              <a:defRPr/>
            </a:pPr>
            <a:r>
              <a:rPr lang="en-US" dirty="0" smtClean="0"/>
              <a:t>Numbers.</a:t>
            </a:r>
          </a:p>
          <a:p>
            <a:pPr marL="501650" indent="-457200">
              <a:buFont typeface="+mj-lt"/>
              <a:buAutoNum type="arabicPeriod"/>
              <a:defRPr/>
            </a:pPr>
            <a:endParaRPr lang="en-US" dirty="0" smtClean="0"/>
          </a:p>
          <a:p>
            <a:pPr marL="501650" indent="-457200">
              <a:buFont typeface="+mj-lt"/>
              <a:buAutoNum type="arabicPeriod"/>
              <a:defRPr/>
            </a:pPr>
            <a:r>
              <a:rPr lang="en-US" dirty="0" smtClean="0"/>
              <a:t>Categorical questions with unlimited universes.</a:t>
            </a:r>
          </a:p>
          <a:p>
            <a:pPr marL="501650" indent="-457200">
              <a:buFont typeface="+mj-lt"/>
              <a:buAutoNum type="arabicPeriod"/>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Question Types</a:t>
            </a: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36909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Use an “Other” category for all  responses that are not answers to the question.</a:t>
            </a:r>
          </a:p>
          <a:p>
            <a:pPr marL="0" indent="0">
              <a:defRPr/>
            </a:pPr>
            <a:endParaRPr lang="en-US" dirty="0" smtClean="0"/>
          </a:p>
          <a:p>
            <a:pPr lvl="1">
              <a:defRPr/>
            </a:pPr>
            <a:r>
              <a:rPr lang="en-US" dirty="0" smtClean="0"/>
              <a:t>Respondent answers are “on the same page”.</a:t>
            </a:r>
          </a:p>
          <a:p>
            <a:pPr lvl="1">
              <a:defRPr/>
            </a:pPr>
            <a:endParaRPr lang="en-US" dirty="0" smtClean="0"/>
          </a:p>
          <a:p>
            <a:pPr marL="0" indent="0">
              <a:defRPr/>
            </a:pP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3690937"/>
          </a:xfrm>
        </p:spPr>
        <p:txBody>
          <a:bodyPr/>
          <a:lstStyle/>
          <a:p>
            <a:pPr marL="0" indent="0">
              <a:defRPr/>
            </a:pPr>
            <a:r>
              <a:rPr lang="en-US" dirty="0" smtClean="0"/>
              <a:t>Build a code frame around questions, not answers.</a:t>
            </a:r>
          </a:p>
          <a:p>
            <a:pPr marL="0" indent="0">
              <a:defRPr/>
            </a:pPr>
            <a:endParaRPr lang="en-US" dirty="0" smtClean="0"/>
          </a:p>
          <a:p>
            <a:pPr marL="0" indent="0">
              <a:defRPr/>
            </a:pPr>
            <a:r>
              <a:rPr lang="en-US" dirty="0" smtClean="0"/>
              <a:t>Use an “Other” category for all  responses that are not answers to the question.</a:t>
            </a:r>
          </a:p>
          <a:p>
            <a:pPr marL="0" indent="0">
              <a:defRPr/>
            </a:pPr>
            <a:endParaRPr lang="en-US" dirty="0" smtClean="0"/>
          </a:p>
          <a:p>
            <a:pPr lvl="1">
              <a:defRPr/>
            </a:pPr>
            <a:r>
              <a:rPr lang="en-US" dirty="0" smtClean="0"/>
              <a:t>Respondent answers are “on the same page”.</a:t>
            </a:r>
          </a:p>
          <a:p>
            <a:pPr lvl="1">
              <a:defRPr/>
            </a:pPr>
            <a:endParaRPr lang="en-US" dirty="0" smtClean="0"/>
          </a:p>
          <a:p>
            <a:pPr lvl="1">
              <a:defRPr/>
            </a:pPr>
            <a:r>
              <a:rPr lang="en-US" dirty="0" smtClean="0"/>
              <a:t>Narrows the universe of possible code frame categories.</a:t>
            </a:r>
          </a:p>
          <a:p>
            <a:pPr lvl="1">
              <a:defRPr/>
            </a:pPr>
            <a:endParaRPr lang="en-US" dirty="0" smtClean="0"/>
          </a:p>
          <a:p>
            <a:pPr lvl="1">
              <a:defRPr/>
            </a:pPr>
            <a:endParaRPr lang="en-US" dirty="0" smtClean="0"/>
          </a:p>
          <a:p>
            <a:pPr marL="0" indent="0">
              <a:defRPr/>
            </a:pPr>
            <a:endParaRPr lang="en-US" dirty="0" smtClean="0"/>
          </a:p>
          <a:p>
            <a:pPr>
              <a:defRPr/>
            </a:pPr>
            <a:endParaRPr lang="en-US" sz="3200" dirty="0"/>
          </a:p>
          <a:p>
            <a:pPr>
              <a:defRPr/>
            </a:pPr>
            <a:endParaRPr lang="en-US" sz="3200" dirty="0"/>
          </a:p>
        </p:txBody>
      </p:sp>
      <p:sp>
        <p:nvSpPr>
          <p:cNvPr id="3" name="Title 2"/>
          <p:cNvSpPr>
            <a:spLocks noGrp="1"/>
          </p:cNvSpPr>
          <p:nvPr>
            <p:ph type="title"/>
          </p:nvPr>
        </p:nvSpPr>
        <p:spPr/>
        <p:txBody>
          <a:bodyPr/>
          <a:lstStyle/>
          <a:p>
            <a:pPr>
              <a:defRPr/>
            </a:pPr>
            <a:r>
              <a:rPr lang="en-US" dirty="0" smtClean="0"/>
              <a:t>Building a good Code frame</a:t>
            </a:r>
            <a:br>
              <a:rPr lang="en-US" dirty="0" smtClean="0"/>
            </a:br>
            <a:r>
              <a:rPr lang="en-US" dirty="0" smtClean="0"/>
              <a:t>Recommendation 1</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solidFill>
                  <a:schemeClr val="tx2"/>
                </a:solidFill>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Build a code frame around questions, not answers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Properties of a “good” code frame?</a:t>
            </a: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Properties of a “good” code frame?</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Commonalities among code frames?</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Properties of a “good” code frame?</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Commonalities among code frames?</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Consult with experts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Properties of a “good” code frame?</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Commonalities among code frames?</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Consult with experts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Ask </a:t>
            </a:r>
            <a:r>
              <a:rPr lang="en-US" spc="100" dirty="0" smtClean="0">
                <a:solidFill>
                  <a:schemeClr val="tx2"/>
                </a:solidFill>
                <a:latin typeface="+mn-lt"/>
                <a:ea typeface="+mn-ea"/>
              </a:rPr>
              <a:t>people </a:t>
            </a:r>
            <a:r>
              <a:rPr lang="en-US" spc="100" dirty="0">
                <a:solidFill>
                  <a:schemeClr val="tx2"/>
                </a:solidFill>
                <a:latin typeface="+mn-lt"/>
                <a:ea typeface="+mn-ea"/>
              </a:rPr>
              <a:t>who </a:t>
            </a:r>
            <a:r>
              <a:rPr lang="en-US" spc="100" dirty="0" smtClean="0">
                <a:solidFill>
                  <a:schemeClr val="tx2"/>
                </a:solidFill>
                <a:latin typeface="+mn-lt"/>
                <a:ea typeface="+mn-ea"/>
              </a:rPr>
              <a:t>use similar data.</a:t>
            </a: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2</a:t>
            </a:r>
            <a:endParaRPr lang="en-US" dirty="0"/>
          </a:p>
        </p:txBody>
      </p:sp>
      <p:sp>
        <p:nvSpPr>
          <p:cNvPr id="5" name="Content Placeholder 1"/>
          <p:cNvSpPr txBox="1">
            <a:spLocks/>
          </p:cNvSpPr>
          <p:nvPr/>
        </p:nvSpPr>
        <p:spPr>
          <a:xfrm>
            <a:off x="381000" y="1719263"/>
            <a:ext cx="8407400" cy="4681537"/>
          </a:xfrm>
          <a:prstGeom prst="rect">
            <a:avLst/>
          </a:prstGeom>
        </p:spPr>
        <p:txBody>
          <a:bodyPr>
            <a:normAutofit/>
          </a:bodyPr>
          <a:lstStyle/>
          <a:p>
            <a:pPr>
              <a:spcBef>
                <a:spcPct val="20000"/>
              </a:spcBef>
              <a:buClr>
                <a:schemeClr val="accent1"/>
              </a:buClr>
              <a:buFont typeface="Wingdings 2" pitchFamily="18" charset="2"/>
              <a:buChar char=""/>
              <a:defRPr/>
            </a:pPr>
            <a:r>
              <a:rPr lang="en-US" sz="2000" spc="150" dirty="0">
                <a:solidFill>
                  <a:schemeClr val="tx2"/>
                </a:solidFill>
                <a:latin typeface="+mn-lt"/>
                <a:ea typeface="+mn-ea"/>
              </a:rPr>
              <a:t>Learn from others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Evaluate existing code frames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Properties of a “good” code frame?</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Commonalities among code frames?</a:t>
            </a: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Consult with experts</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rPr>
              <a:t>Ask people who use similar data</a:t>
            </a:r>
            <a:r>
              <a:rPr lang="en-US" spc="100" dirty="0" smtClean="0">
                <a:solidFill>
                  <a:schemeClr val="tx2"/>
                </a:solidFill>
                <a:latin typeface="+mn-lt"/>
                <a:ea typeface="+mn-ea"/>
              </a:rPr>
              <a:t>.</a:t>
            </a: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1004888" lvl="2" indent="-182563">
              <a:spcBef>
                <a:spcPct val="20000"/>
              </a:spcBef>
              <a:buClr>
                <a:schemeClr val="accent2"/>
              </a:buClr>
              <a:buFont typeface="Wingdings" pitchFamily="2" charset="2"/>
              <a:buChar char="§"/>
              <a:defRPr/>
            </a:pPr>
            <a:r>
              <a:rPr lang="en-US" spc="100" dirty="0">
                <a:solidFill>
                  <a:schemeClr val="tx2"/>
                </a:solidFill>
                <a:latin typeface="+mn-lt"/>
                <a:ea typeface="+mn-ea"/>
              </a:rPr>
              <a:t>Read what people have written about </a:t>
            </a:r>
            <a:r>
              <a:rPr lang="en-US" spc="100" dirty="0">
                <a:solidFill>
                  <a:schemeClr val="tx2"/>
                </a:solidFill>
                <a:latin typeface="+mn-lt"/>
                <a:ea typeface="ＭＳ Ｐゴシック" pitchFamily="34" charset="-128"/>
              </a:rPr>
              <a:t>the question topic.</a:t>
            </a: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07400" cy="4572000"/>
          </a:xfrm>
        </p:spPr>
        <p:txBody>
          <a:bodyPr>
            <a:noAutofit/>
          </a:bodyPr>
          <a:lstStyle/>
          <a:p>
            <a:pPr>
              <a:defRPr/>
            </a:pPr>
            <a:endParaRPr lang="en-US" dirty="0" smtClean="0"/>
          </a:p>
          <a:p>
            <a:pPr marL="501650" indent="-457200">
              <a:buFont typeface="+mj-lt"/>
              <a:buAutoNum type="arabicPeriod"/>
              <a:defRPr/>
            </a:pPr>
            <a:r>
              <a:rPr lang="en-US" dirty="0" smtClean="0"/>
              <a:t>Numbers.</a:t>
            </a:r>
          </a:p>
          <a:p>
            <a:pPr marL="501650" indent="-457200">
              <a:buFont typeface="+mj-lt"/>
              <a:buAutoNum type="arabicPeriod"/>
              <a:defRPr/>
            </a:pPr>
            <a:endParaRPr lang="en-US" dirty="0" smtClean="0"/>
          </a:p>
          <a:p>
            <a:pPr marL="501650" indent="-457200">
              <a:buFont typeface="+mj-lt"/>
              <a:buAutoNum type="arabicPeriod"/>
              <a:defRPr/>
            </a:pPr>
            <a:r>
              <a:rPr lang="en-US" dirty="0" smtClean="0"/>
              <a:t>Categorical questions with unlimited universes.</a:t>
            </a:r>
          </a:p>
          <a:p>
            <a:pPr marL="501650" indent="-457200">
              <a:buFont typeface="+mj-lt"/>
              <a:buAutoNum type="arabicPeriod"/>
              <a:defRPr/>
            </a:pPr>
            <a:endParaRPr lang="en-US" dirty="0" smtClean="0"/>
          </a:p>
          <a:p>
            <a:pPr marL="501650" indent="-457200">
              <a:buFont typeface="+mj-lt"/>
              <a:buAutoNum type="arabicPeriod"/>
              <a:defRPr/>
            </a:pPr>
            <a:r>
              <a:rPr lang="en-US" dirty="0" smtClean="0"/>
              <a:t>Knowledge quiz questions.</a:t>
            </a:r>
          </a:p>
          <a:p>
            <a:pPr lvl="1">
              <a:defRPr/>
            </a:pPr>
            <a:endParaRPr lang="en-US" dirty="0"/>
          </a:p>
          <a:p>
            <a:pPr>
              <a:defRPr/>
            </a:pPr>
            <a:endParaRPr lang="en-US" dirty="0" smtClean="0"/>
          </a:p>
          <a:p>
            <a:pPr lvl="1">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Question Types</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0" y="2590800"/>
            <a:ext cx="1219200" cy="76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152400" y="4038600"/>
            <a:ext cx="990600" cy="76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Content Placeholder 1"/>
          <p:cNvSpPr>
            <a:spLocks noGrp="1"/>
          </p:cNvSpPr>
          <p:nvPr>
            <p:ph idx="1"/>
          </p:nvPr>
        </p:nvSpPr>
        <p:spPr>
          <a:xfrm>
            <a:off x="381000" y="1719263"/>
            <a:ext cx="8407400" cy="490537"/>
          </a:xfrm>
        </p:spPr>
        <p:txBody>
          <a:bodyPr/>
          <a:lstStyle/>
          <a:p>
            <a:pPr algn="ctr">
              <a:buFont typeface="Wingdings 2" pitchFamily="18" charset="2"/>
              <a:buNone/>
              <a:defRPr/>
            </a:pPr>
            <a:r>
              <a:rPr lang="en-US" dirty="0" smtClean="0"/>
              <a:t>2004 ANES code frame (154 categories)</a:t>
            </a:r>
          </a:p>
        </p:txBody>
      </p:sp>
      <p:sp>
        <p:nvSpPr>
          <p:cNvPr id="3" name="Title 2"/>
          <p:cNvSpPr>
            <a:spLocks noGrp="1"/>
          </p:cNvSpPr>
          <p:nvPr>
            <p:ph type="title"/>
          </p:nvPr>
        </p:nvSpPr>
        <p:spPr/>
        <p:txBody>
          <a:bodyPr/>
          <a:lstStyle/>
          <a:p>
            <a:pPr>
              <a:defRPr/>
            </a:pPr>
            <a:r>
              <a:rPr lang="en-US" dirty="0" smtClean="0"/>
              <a:t>Properties of a good Code frame?</a:t>
            </a:r>
            <a:br>
              <a:rPr lang="en-US" dirty="0" smtClean="0"/>
            </a:br>
            <a:r>
              <a:rPr lang="en-US" dirty="0" smtClean="0"/>
              <a:t>Questionable!</a:t>
            </a:r>
            <a:endParaRPr lang="en-US" dirty="0"/>
          </a:p>
        </p:txBody>
      </p:sp>
      <p:graphicFrame>
        <p:nvGraphicFramePr>
          <p:cNvPr id="5" name="Table 4"/>
          <p:cNvGraphicFramePr>
            <a:graphicFrameLocks noGrp="1"/>
          </p:cNvGraphicFramePr>
          <p:nvPr/>
        </p:nvGraphicFramePr>
        <p:xfrm>
          <a:off x="228600" y="2286000"/>
          <a:ext cx="8686800" cy="4267190"/>
        </p:xfrm>
        <a:graphic>
          <a:graphicData uri="http://schemas.openxmlformats.org/drawingml/2006/table">
            <a:tbl>
              <a:tblPr/>
              <a:tblGrid>
                <a:gridCol w="2895600"/>
                <a:gridCol w="2895600"/>
                <a:gridCol w="2895600"/>
              </a:tblGrid>
              <a:tr h="115329">
                <a:tc>
                  <a:txBody>
                    <a:bodyPr/>
                    <a:lstStyle/>
                    <a:p>
                      <a:pPr algn="l" fontAlgn="b"/>
                      <a:r>
                        <a:rPr lang="en-US" sz="200" b="0" i="0" u="none" strike="noStrike" dirty="0">
                          <a:solidFill>
                            <a:srgbClr val="000000"/>
                          </a:solidFill>
                          <a:latin typeface="Calibri"/>
                        </a:rPr>
                        <a:t>000. </a:t>
                      </a:r>
                      <a:r>
                        <a:rPr lang="en-US" sz="200" b="0" i="0" u="none" strike="noStrike" dirty="0" err="1">
                          <a:solidFill>
                            <a:srgbClr val="000000"/>
                          </a:solidFill>
                          <a:latin typeface="Calibri"/>
                        </a:rPr>
                        <a:t>Inap</a:t>
                      </a:r>
                      <a:r>
                        <a:rPr lang="en-US" sz="200" b="0" i="0" u="none" strike="noStrike" dirty="0">
                          <a:solidFill>
                            <a:srgbClr val="000000"/>
                          </a:solidFill>
                          <a:latin typeface="Calibri"/>
                        </a:rPr>
                        <a:t>, no further mention; no problems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401. WAGE AND PRICE CONTROLS/GUIDELINES; freezing prices; control of business profits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539. Other specific references to Russia/Detente/Eastern Europe, etc. (including changing site/boycotting 1980 Moscow Olympics); threat of/preventing war with Russia (exc. 714)</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001. General reference to domestic issues; repairing/maintaining the nation's infrastructure (roads, bridges, dams, etc)</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403. High price of food, all mentions (exc. 100)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540. FIRMNESS IN FOREIGN POLICY; maintenance of position of MILITARY/DIPLOMATIC STRENGTH (not 710-712)</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005. POPULATION; any mention of population increase; reference toover-population/birth control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404. High price of other specific items and services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550. U.S. FOREIGN (MILITARY) INVOLVEMENT/COMMITMENT, extent of U.S. Foreign involvement; military assistance/aid (exc. 524 and 525)</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006. DAY CARE; child care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405. MINIMUM WAGE, any mention; any mention of wage levels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560. U.S. FOREIGN (ECONOMIC) INVOLVEMENT/COMMITMENTS; extent of U.S.(foreign) economic aid; "foreign aid"</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010. UNEMPLOYMENT; the number of people with jobs; unemployment rate/compensation; job retraining</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407. Food shortages; economic aspects of food shortages, e.g., price of sugar (other references, code 120)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570. Prevention of war; ESTABLISHMENT OF PEACE; any reference (war in Iraq coded as 525)</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013. CREATE JOBS/RECRUIT INDUSTRY in specific area/region/ state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408. Fuel shortages; "energy crisis"; oil companies making excessive profits; depressed condition of the oil industry; high price of gasoline(do not use code 404 for gas)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585. Obligation to TAKE CARE OF PROBLEMS AT HOME before helping foreign countries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020. EDUCATION; financial assistance for schools/colleges/students; quality of education/the learning environment/teaching; the high cost of college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410. RECESSION, DEPRESSION; prosperity of the nation; economic growth; GNP (see code 496 for "the economy")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599. Other specific mention of foreign affairs problems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030. AGED/ELDERLY; social security benefits; administration of social security; medical care for the aged; medicare benefits; insuring against catastrophic illness; prescription drug program for elderly (Must say Medicare or  Elderly/Aged healthcare, otherwise code under 040.)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411. MONETARY RESTRAINTS/CONTROLS; level of interest rates; availability of money/the money supply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700. NATIONAL DEFENSE; defense budget; level of spending on defense</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035. Social Security won't be around in the future; paying into a system which won't benefit me/them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413. Future vision of what America will be like; a need to look to the future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710. DISARMAMENT; general reference to ENDING OF THE ARMS RACE; test ban treaty (not 540); SALT; INF treaty</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040. HEALTH PROBLEMS/COST OF MEDICAL CARE; quality of medical care; medical research/training of doctors and other health personnel; hospitals; National Health insurance program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415. Against (increased) government spending; balancing of the (national) budget; against government stimulation of the economy; the size of the budget deficit</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711. For DISARMAMENT; for extension of test ban treaty; support toward ending of arms race; against (additional) expenditures on military/arms development; SALT; SDI ("Star Wars"); INF treaty </a:t>
                      </a:r>
                    </a:p>
                  </a:txBody>
                  <a:tcPr marL="1927" marR="1927" marT="1927" marB="0" anchor="b">
                    <a:lnL>
                      <a:noFill/>
                    </a:lnL>
                    <a:lnR>
                      <a:noFill/>
                    </a:lnR>
                    <a:lnT>
                      <a:noFill/>
                    </a:lnT>
                    <a:lnB>
                      <a:noFill/>
                    </a:lnB>
                  </a:tcPr>
                </a:tc>
              </a:tr>
              <a:tr h="172995">
                <a:tc>
                  <a:txBody>
                    <a:bodyPr/>
                    <a:lstStyle/>
                    <a:p>
                      <a:pPr algn="l" fontAlgn="b"/>
                      <a:r>
                        <a:rPr lang="en-US" sz="200" b="0" i="0" u="none" strike="noStrike">
                          <a:solidFill>
                            <a:srgbClr val="000000"/>
                          </a:solidFill>
                          <a:latin typeface="Calibri"/>
                        </a:rPr>
                        <a:t>045. PRO-ABORTION; pro-choice; the right of a woman to control her body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416. TAXES; general reference to tax structure; tax surcharge (NA R's direction); tax reform; other specific tax reference</a:t>
                      </a:r>
                    </a:p>
                  </a:txBody>
                  <a:tcPr marL="1927" marR="1927" marT="1927" marB="0" anchor="b">
                    <a:lnL>
                      <a:noFill/>
                    </a:lnL>
                    <a:lnR>
                      <a:noFill/>
                    </a:lnR>
                    <a:lnT>
                      <a:noFill/>
                    </a:lnT>
                    <a:lnB>
                      <a:noFill/>
                    </a:lnB>
                  </a:tcPr>
                </a:tc>
                <a:tc>
                  <a:txBody>
                    <a:bodyPr/>
                    <a:lstStyle/>
                    <a:p>
                      <a:pPr algn="l" fontAlgn="b"/>
                      <a:r>
                        <a:rPr lang="en-US" sz="200" b="0" i="0" u="none" strike="noStrike" dirty="0">
                          <a:solidFill>
                            <a:srgbClr val="000000"/>
                          </a:solidFill>
                          <a:latin typeface="Calibri"/>
                        </a:rPr>
                        <a:t>712. Against (increased) policy of DISARMAMENT; against test ban treaty; for additional WEAPONS DEVELOPMENT; missile program; scientific/technological development in weapons/strategy; atomic bomb testing; increased DEFENSE BUDGET, increased arms expenditure(not 540); SALT; increased pay for military personnel; SDI ("Star Wars"); INF treaty</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046. ANTI-ABORTION; pro-life; "abortion"--NFS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417. For tax cuts; against tax surcharge; for tax reform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713. General or specific references to functioning and performance of defense; waste, inefficiency (not codable in 710-712)</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048. Other specific references to health problems; AIDS; Stem cell research, biologic research</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418. Against tax cuts; for tax surcharge; against tax reform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714. Nuclear war; the threat of nuclear war; nuclear proliferation; the growing number of minor nuclear powers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050. HOUSING; providing housing for the poor/homeless; ability of young people to afford to buy homes/find homes to buy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424. PRODUCTIVITY of American industry; "giving a day's work for a day's pay"; revitalizing American industry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715. Security of nuclear secrets; Dept of Energy/Los Alamos nuclear security; Wen Ho Lee or Energy Secretary Richard compromising security; supposed Chinese spying</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060. POVERTY; aid to the poor/underprivileged people; help for the (truly) needy; welfare programs (such as ADC); general reference to anti-poverty programs; hunger/help for hungry people in the U.S.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425. STOCK MARKET/GOLD PRICES; all references to gold prices, stock brokers, stock fluctuations, etc.</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740. The space program; space race (not 711,712)</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090. SOCIAL WELFARE PROBLEMS; "welfare"--NFS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427. VALUE OF THE DOLLAR; strength/weakness of the dollar against other currencies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750. MORALE OF NATION; Patriotism; National spirit; national unity; greed, selfishness of people</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091. For general or other social welfare programs; "we need to help people more"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433. Large businesses taking over small businesses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760. BENEFITS FOR VETERANS; general reference</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092. Against general or other social welfare programs; "too many give away programs for the people who don't deserve it"; for welfare reform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434. Corruption in corporate settings. Fraud, greed, mismanagement of corporate assets.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765. Allowing/accepting GAYS IN THE MILITARY (see code 385 for gay rights)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099.  Other specific mentions of social welfare problems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440. Class oriented economic concerns--middle class, working class (pro);</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799. Other specific mention of national defense problems ISSUES RELATING TO THE FUNCTIONING OF GOVERNMENT</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100. FARM ECONOMICS; payment for crops/price of feed/cost of farming</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441. Class oriented economic concerns--big business, monied interests (anti) too powerful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800. POWER OF THE (FEDERAL) GOVERNMENT; power of/control exercised by the federal government </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103. SUBSIDIES/crop payments/government aid to farmers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442. Concern for inequitable distribution of wealth; gap between the rich and the poor; concentration of wealth in the hands of a few</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810. (LACK OF) HONESTY IN GOVERNMENT; (LACK OF) ETHICS IN GOVERNMENT--general reference (exc. 811)</a:t>
                      </a:r>
                    </a:p>
                  </a:txBody>
                  <a:tcPr marL="1927" marR="1927" marT="1927" marB="0" anchor="b">
                    <a:lnL>
                      <a:noFill/>
                    </a:lnL>
                    <a:lnR>
                      <a:noFill/>
                    </a:lnR>
                    <a:lnT>
                      <a:noFill/>
                    </a:lnT>
                    <a:lnB>
                      <a:noFill/>
                    </a:lnB>
                  </a:tcPr>
                </a:tc>
              </a:tr>
              <a:tr h="115329">
                <a:tc>
                  <a:txBody>
                    <a:bodyPr/>
                    <a:lstStyle/>
                    <a:p>
                      <a:pPr algn="l" fontAlgn="b"/>
                      <a:r>
                        <a:rPr lang="en-US" sz="200" b="0" i="0" u="none" strike="noStrike" dirty="0">
                          <a:solidFill>
                            <a:srgbClr val="002060"/>
                          </a:solidFill>
                          <a:latin typeface="Calibri"/>
                        </a:rPr>
                        <a:t>120. WORLD FOOD PROBLEMS; food shortages/starvation/famine (not 406 or 407)</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451. For the regulation of interstate commerce, transportation, air travel, railways, government auto safety regulations; in favor of increased government regulation of business; mention of problems caused by deregulation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811. LACK OF PERSONAL ETHICS/morality of persons related to or part of government</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150. CONSERVATION OF NATURAL RESOURCES; conservation, ecology; protecting the environment/endangered species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452. Against (increased) regulation of interstate commerce, transportation; AIR TRAVEL, RAILWAYS, etc.</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812. The President lied/didn't tell the truth; covered up personal involvement with a young woman (also see more general code 874)</a:t>
                      </a:r>
                    </a:p>
                  </a:txBody>
                  <a:tcPr marL="1927" marR="1927" marT="1927" marB="0" anchor="b">
                    <a:lnL>
                      <a:noFill/>
                    </a:lnL>
                    <a:lnR>
                      <a:noFill/>
                    </a:lnR>
                    <a:lnT>
                      <a:noFill/>
                    </a:lnT>
                    <a:lnB>
                      <a:noFill/>
                    </a:lnB>
                  </a:tcPr>
                </a:tc>
              </a:tr>
              <a:tr h="115329">
                <a:tc>
                  <a:txBody>
                    <a:bodyPr/>
                    <a:lstStyle/>
                    <a:p>
                      <a:pPr algn="l" fontAlgn="b"/>
                      <a:r>
                        <a:rPr lang="en-US" sz="200" b="0" i="0" u="none" strike="noStrike" dirty="0">
                          <a:solidFill>
                            <a:srgbClr val="000000"/>
                          </a:solidFill>
                          <a:latin typeface="Calibri"/>
                        </a:rPr>
                        <a:t>151. Controlling/REGULATING GROWTH or land development; banning further growth/development in crowded or ecologically sensitive areas; preserving natural areas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453. Solvency/stability/regulation/control of the nation's FINANCIAL INSTITUTIONS.  [1990] Savings and Loan scandal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813. The President has low morals; had affair with a young woman (also see more general code 874)</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153. POLLUTION; clean air/water</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460. IMMIGRATION POLICY; establishing limits on how many people from any one nation can enter the U.S.; prohibiting specified types of persons from entering the U.S. (All mentions of Elian Gonzales or "the Cuban child" go here.  If power of Federal government mentioned, see codes 801 and 887.)</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820. CAMPAIGN DONATIONS/PUBLIC FINANCING OF ELECTIONS; any mentions; campaign finance reform</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154. Disposal of RADIOACTIVE/TOXIC waste (dumps, landfills)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463. Problems relating to the influx of political/economic refugees (Cubans, Haitians, Mexicans, etc.)</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830. CONFIDENCE/TRUST in political leaders/system; wisdom, ability, responsiveness of political leaders; quality of leadership provided by political leaders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160. DEVELOPMENT OF NATURAL RESOURCES /ENERGY SOURCES; harbors, dams, canals, irrigation, flood control, navigation, reclamation; location, mining, stock-piling of minerals; water power, atomic power; development of alternative sources of energy(includes mentions of solar or nuclear power)</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491. Economics--general; "Economics"--NFS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833. QUALITY/EFFICIENCY of public employees, diplomats, civil service; SIZE OF THE GOVERNMENT BUREAUCRACY; COST OF GOVERNMENT</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199. Other specific mentions of agriculture or natural resources problems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492. International economics--general; economic problems in specific countries or regions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836. COMPENSATION; all references to the compensation of government employees, officials, congressmen, judges, local politicians/bureaucrats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200. LABOR/UNION PROBLEMS; union practices; job security provided workers; job safety issues; working conditions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493. U.S. foreign trade, balance of payments position; foreign oil dependency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837. Waste in government spending; keeping tabs on where money goes; pork barrel legislation</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220. Anti-union; unions too powerful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494. Control of FOREIGN INVESTMENT IN U.S.; mention of foreigners buying U.S. assets (businesses, real estate, stocks, etc)</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838. Government BUDGET PRIORITIES are wrong; Congress/President is spending money in the wrong areas/not spending money on the right things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299. Other specific mention of labor or union-management problems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495. PROTECTION OF U.S. INDUSTRIES; imposition of tariffs/reciprocal restrictions on foreign imports; limitation of foreign imports; mention of problems in specific industries competin with foreign manufacturers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840. SIZE OF FEDERAL GOVERNMENT; the (large) size of government/civil service/bureaucracy; the number of government departments/employees/programs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300. CIVIL RIGHTS/RACIAL PROBLEMS; programs to enable Blacks to gain social/economic/educational/political equality; relations between Blacks and whites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496. The economy--not further specified (code specific mention if R clarifies by saying "inflation", etc.; also see 400)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850. Adhering to the Consitution (see also legal reform, code 361, and also 887)</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302. PROTECTION (expansion) OF WHITE MAJORITY; maintenance of segregation; right to choose own neighborhood; right to discriminate in employment</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497. International competitiveness; outsourcing; loss of jobs to foreign competition; moving jobs abroad; modernizing plants/equipment/management techniques to meet foreign competition; matching the quality of foreign goods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853. POWER OF CONGRESS--general reference</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304. Discrimination against whites; preferred treatment given to minorities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498. Mention of "twin problems" of a large national debt/budget deficit and unfavorable balance of trade/import-export ratio</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856. POWER OF THE SUPREME COURT, all other references to the Supreme Court except 857, 858</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310. Technology; mentions that are specific to technology; e.g., the Year 2000 computer (Y2K) problem</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499. Other specific mention economic or business problems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859. Other specific references to the (federal) balance of power; legislative gridlock in Washington</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320. NARCOTICS; availability of drugs; extent of drug/alcohol addiction in the U.S.; interdiction of drugs coming to the U.S. from foreign countries; alcohol or drug related crime; drug laws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500. FOREIGN RELATIONS/FOREIGN AFFAIRS; foreign policy/relations, prestige abroad</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862. FAIR ELECTION PROCEDURES; prevention of vote manipulation; curbing of political "bosses", smear campaigns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330. WOMEN'S RIGHTS; references to women's issues; economic equality for women; ERA</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504. Relations with the Third World (no specific country or region mentioned)</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869. Other specific references to problems of representation; term limitations for members of Congress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340. CRIME/VIOLENCE; too much crime; streets aren't safe; mugging, murder, shoplifting; drug related crime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505. Relations with WESTERN EUROPE; Great Britain, France, Germany; our allies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874. Lack of support for the President; any anti-President comments, negative reference to the PRESIDENT's quality, style, etc. (also see codes 812, 813)</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360. LAW AND ORDER; respect for the law/police; support for the police; death penalty; tougher sentences for criminals; need for more prisons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507. U.S. Foreign policy actions without UN or allied approval.  Unilateral action by the U.S.; less concern about world opinion</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875. Impeachment proceeding; mention of the Special Prosecutor; Republicans attempting to get the President out of office/Democrats attempting to keep the President in office (also see codes 812, 813)</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361. Legal reform; Tort reform--general (for mentions regarding specific issues, see specific issue); see also Adhering to the Constitution(code 850)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510. VIETNAM; general reference to "the war," Indochina, Cambodia; aid</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878. Mention of a specific CANDIDATE or relative of a candidate -- NFS </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363. Police brutality; police not doing their job properly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514. Latin America, South America--any references; reference to war/situation in Nicaragua; U.S. support of the Contras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881. New president/administration getting started; other references specific to the President; support for the President; "let him get on with his job"</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367. Against unregistered ownership of guns; legislative control of guns; "CONTROL OF GUNS"-NFS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515. Iran; mention of American hostages in Teheran; arms deal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885. PUBLIC APATHY/disinterest--all references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368. For gun ownership; right to have guns; against gun control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516. African countries; developing areas in Africa (not 518) --any mention; U.S. response to apartheid in South Africa</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886. References to unfair/undeserved/excessive criticism by the media. All media mentions should go here: "The news can't be trusted"</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370. EXTREMIST GROUPS/TERRORISTS; terrorist bombings/hostage-taking; political subversives; revolutionary ideas/approaches; Homeland Security mentions; the war against Al Quaeda; Islamic terrorists or extremists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519. Other specific countries/areas/trouble spots (exc. 520's, 530's)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887. Extending/protecting EQUAL RIGHTS, basic freedoms, human rights of all citizens; protecting the Bill of Rights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375. Euthenasia; right to die</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524. MIDDLE EAST-- support or aid to Israel/Arab states; Arab/Israeli conflict; Iran-Iraq war; hostages in Lebanon/Middle East. [1990]Iraqi aggression in the Persian Gulf ; Saddam Hussein; war in/occupation of Iraq</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899. Other specific mention of problems relating to the functioning of government</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380. General mention of MORAL/RELIGIOUS DECAY (of nation); sex, bad language, adult themes on TV</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525. The U.S. occupation of Iraq; the war to topple Saddam Hussein</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990. Other specific mentions of important problems</a:t>
                      </a: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381. Family problems--divorce; proper treatment of children; decay of family (except 006); child/elder abuse (incl. sexual); family values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527. Clash of religions; Christianity and Islam in conflict (code Islamic terrorists under 370).</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995. "There were no issues"; "there were no issues, just party politics"</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383. Problems of/with YOUNG PEOPLE; drug/alcohol abuse amoung young people; sexual attitudes; lack of values/ discipline; mixed-up thinking; lack of goals/ambition/sense of responsibility</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530. RUSSIA/Eastern Europe; relations with Russia/the Communist bloc; detente/trade/negotiations with Russia-- NA whether 531 or 532</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996. "There was no campaign in my district"</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384. Religion (too) mixed up in politics; prayer in school</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531. For PEACEFUL RELATIONS with Russia/Detente/Eastern Europe; for increased TRADE with Russia; talking/resuming negotiations with Russia on arms control/reduction (reaching/concluding a treaty is 711)</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998/888. DK</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385. HOMOSEXUALITY; protecting civil rights of gays and lesbians; accepting the lifestyle of homosexuals; granting homosexual couples the same rights and benefits as heterosexual couples, gay marriage (gays in the military go under code 765)</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532. Against policy of Detente with Russia; COLD WAR; threat of external Communism; need to oppose/be wary of Russia </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999/999. NA</a:t>
                      </a:r>
                    </a:p>
                  </a:txBody>
                  <a:tcPr marL="1927" marR="1927" marT="1927" marB="0" anchor="b">
                    <a:lnL>
                      <a:noFill/>
                    </a:lnL>
                    <a:lnR>
                      <a:noFill/>
                    </a:lnR>
                    <a:lnT>
                      <a:noFill/>
                    </a:lnT>
                    <a:lnB>
                      <a:noFill/>
                    </a:lnB>
                  </a:tcPr>
                </a:tc>
              </a:tr>
              <a:tr h="115329">
                <a:tc>
                  <a:txBody>
                    <a:bodyPr/>
                    <a:lstStyle/>
                    <a:p>
                      <a:pPr algn="l" fontAlgn="b"/>
                      <a:r>
                        <a:rPr lang="en-US" sz="200" b="0" i="0" u="none" strike="noStrike">
                          <a:solidFill>
                            <a:srgbClr val="000000"/>
                          </a:solidFill>
                          <a:latin typeface="Calibri"/>
                        </a:rPr>
                        <a:t>399. Other specific mention of racial or public order problems; other mention of domestic issues</a:t>
                      </a:r>
                    </a:p>
                  </a:txBody>
                  <a:tcPr marL="1927" marR="1927" marT="1927" marB="0" anchor="b">
                    <a:lnL>
                      <a:noFill/>
                    </a:lnL>
                    <a:lnR>
                      <a:noFill/>
                    </a:lnR>
                    <a:lnT>
                      <a:noFill/>
                    </a:lnT>
                    <a:lnB>
                      <a:noFill/>
                    </a:lnB>
                  </a:tcPr>
                </a:tc>
                <a:tc>
                  <a:txBody>
                    <a:bodyPr/>
                    <a:lstStyle/>
                    <a:p>
                      <a:pPr algn="l" fontAlgn="b"/>
                      <a:r>
                        <a:rPr lang="en-US" sz="200" b="0" i="0" u="none" strike="noStrike">
                          <a:solidFill>
                            <a:srgbClr val="000000"/>
                          </a:solidFill>
                          <a:latin typeface="Calibri"/>
                        </a:rPr>
                        <a:t>533. Prevention of Russian (Communist) expansion; mention of Soviet invasion and occupation of Afghanistan-- any reference; references to Soviet activity in Central America/Nicaragua)</a:t>
                      </a:r>
                    </a:p>
                  </a:txBody>
                  <a:tcPr marL="1927" marR="1927" marT="1927" marB="0" anchor="b">
                    <a:lnL>
                      <a:noFill/>
                    </a:lnL>
                    <a:lnR>
                      <a:noFill/>
                    </a:lnR>
                    <a:lnT>
                      <a:noFill/>
                    </a:lnT>
                    <a:lnB>
                      <a:noFill/>
                    </a:lnB>
                  </a:tcPr>
                </a:tc>
                <a:tc>
                  <a:txBody>
                    <a:bodyPr/>
                    <a:lstStyle/>
                    <a:p>
                      <a:pPr algn="l" fontAlgn="b"/>
                      <a:endParaRPr lang="en-US" sz="200" b="0" i="0" u="none" strike="noStrike">
                        <a:solidFill>
                          <a:srgbClr val="000000"/>
                        </a:solidFill>
                        <a:latin typeface="Calibri"/>
                      </a:endParaRPr>
                    </a:p>
                  </a:txBody>
                  <a:tcPr marL="1927" marR="1927" marT="1927" marB="0" anchor="b">
                    <a:lnL>
                      <a:noFill/>
                    </a:lnL>
                    <a:lnR>
                      <a:noFill/>
                    </a:lnR>
                    <a:lnT>
                      <a:noFill/>
                    </a:lnT>
                    <a:lnB>
                      <a:noFill/>
                    </a:lnB>
                  </a:tcPr>
                </a:tc>
              </a:tr>
              <a:tr h="57665">
                <a:tc>
                  <a:txBody>
                    <a:bodyPr/>
                    <a:lstStyle/>
                    <a:p>
                      <a:pPr algn="l" fontAlgn="b"/>
                      <a:r>
                        <a:rPr lang="en-US" sz="200" b="0" i="0" u="none" strike="noStrike">
                          <a:solidFill>
                            <a:srgbClr val="000000"/>
                          </a:solidFill>
                          <a:latin typeface="Calibri"/>
                        </a:rPr>
                        <a:t>400. INFLATION; rate of inflation; level of prices; cost of living</a:t>
                      </a:r>
                    </a:p>
                  </a:txBody>
                  <a:tcPr marL="1927" marR="1927" marT="1927" marB="0" anchor="b">
                    <a:lnL>
                      <a:noFill/>
                    </a:lnL>
                    <a:lnR>
                      <a:noFill/>
                    </a:lnR>
                    <a:lnT>
                      <a:noFill/>
                    </a:lnT>
                    <a:lnB>
                      <a:noFill/>
                    </a:lnB>
                  </a:tcPr>
                </a:tc>
                <a:tc>
                  <a:txBody>
                    <a:bodyPr/>
                    <a:lstStyle/>
                    <a:p>
                      <a:pPr algn="l" fontAlgn="b"/>
                      <a:r>
                        <a:rPr lang="en-US" sz="200" b="0" i="0" u="none" strike="noStrike" dirty="0">
                          <a:solidFill>
                            <a:srgbClr val="000000"/>
                          </a:solidFill>
                          <a:latin typeface="Calibri"/>
                        </a:rPr>
                        <a:t>535. US/NATO involvement in the Balkans; US/NATO led air war to contain Serbia</a:t>
                      </a:r>
                    </a:p>
                  </a:txBody>
                  <a:tcPr marL="1927" marR="1927" marT="1927" marB="0" anchor="b">
                    <a:lnL>
                      <a:noFill/>
                    </a:lnL>
                    <a:lnR>
                      <a:noFill/>
                    </a:lnR>
                    <a:lnT>
                      <a:noFill/>
                    </a:lnT>
                    <a:lnB>
                      <a:noFill/>
                    </a:lnB>
                  </a:tcPr>
                </a:tc>
                <a:tc>
                  <a:txBody>
                    <a:bodyPr/>
                    <a:lstStyle/>
                    <a:p>
                      <a:pPr algn="l" fontAlgn="b"/>
                      <a:endParaRPr lang="en-US" sz="200" b="0" i="0" u="none" strike="noStrike" dirty="0">
                        <a:solidFill>
                          <a:srgbClr val="000000"/>
                        </a:solidFill>
                        <a:latin typeface="Calibri"/>
                      </a:endParaRPr>
                    </a:p>
                  </a:txBody>
                  <a:tcPr marL="1927" marR="1927" marT="1927" marB="0" anchor="b">
                    <a:lnL>
                      <a:noFill/>
                    </a:lnL>
                    <a:lnR>
                      <a:noFill/>
                    </a:lnR>
                    <a:lnT>
                      <a:noFill/>
                    </a:lnT>
                    <a:lnB>
                      <a:noFill/>
                    </a:lnB>
                  </a:tcPr>
                </a:tc>
              </a:tr>
            </a:tbl>
          </a:graphicData>
        </a:graphic>
      </p:graphicFrame>
      <p:sp>
        <p:nvSpPr>
          <p:cNvPr id="6" name="TextBox 5"/>
          <p:cNvSpPr txBox="1"/>
          <p:nvPr/>
        </p:nvSpPr>
        <p:spPr>
          <a:xfrm>
            <a:off x="3733800" y="3048000"/>
            <a:ext cx="5181600" cy="923925"/>
          </a:xfrm>
          <a:prstGeom prst="rect">
            <a:avLst/>
          </a:prstGeom>
          <a:solidFill>
            <a:schemeClr val="accent1"/>
          </a:solidFill>
          <a:ln>
            <a:solidFill>
              <a:schemeClr val="accent1">
                <a:lumMod val="50000"/>
              </a:schemeClr>
            </a:solidFill>
          </a:ln>
          <a:effectLst>
            <a:outerShdw blurRad="50800" dist="38100" dir="2700000" algn="tl" rotWithShape="0">
              <a:prstClr val="black">
                <a:alpha val="40000"/>
              </a:prstClr>
            </a:outerShdw>
          </a:effectLst>
        </p:spPr>
        <p:txBody>
          <a:bodyPr>
            <a:spAutoFit/>
          </a:bodyPr>
          <a:lstStyle/>
          <a:p>
            <a:pPr>
              <a:defRPr/>
            </a:pPr>
            <a:r>
              <a:rPr lang="en-US" dirty="0">
                <a:ea typeface="ＭＳ Ｐゴシック" pitchFamily="34" charset="-128"/>
              </a:rPr>
              <a:t>407. Food shortages; economic aspects of food shortages, e.g., price of sugar (other references, code 120)</a:t>
            </a:r>
          </a:p>
        </p:txBody>
      </p:sp>
      <p:sp>
        <p:nvSpPr>
          <p:cNvPr id="7" name="TextBox 6"/>
          <p:cNvSpPr txBox="1"/>
          <p:nvPr/>
        </p:nvSpPr>
        <p:spPr>
          <a:xfrm>
            <a:off x="1295400" y="4724400"/>
            <a:ext cx="5105400" cy="646113"/>
          </a:xfrm>
          <a:prstGeom prst="rect">
            <a:avLst/>
          </a:prstGeom>
          <a:solidFill>
            <a:schemeClr val="accent1"/>
          </a:solidFill>
          <a:ln>
            <a:solidFill>
              <a:schemeClr val="accent1">
                <a:lumMod val="50000"/>
              </a:schemeClr>
            </a:solidFill>
          </a:ln>
          <a:effectLst>
            <a:outerShdw blurRad="50800" dist="38100" dir="2700000" algn="tl" rotWithShape="0">
              <a:prstClr val="black">
                <a:alpha val="40000"/>
              </a:prstClr>
            </a:outerShdw>
          </a:effectLst>
        </p:spPr>
        <p:txBody>
          <a:bodyPr>
            <a:spAutoFit/>
          </a:bodyPr>
          <a:lstStyle/>
          <a:p>
            <a:pPr>
              <a:defRPr/>
            </a:pPr>
            <a:r>
              <a:rPr lang="en-US" dirty="0">
                <a:ea typeface="ＭＳ Ｐゴシック" pitchFamily="34" charset="-128"/>
              </a:rPr>
              <a:t>120. WORLD FOOD PROBLEMS; food shortages/starvation/famine (not 406 or 407) </a:t>
            </a:r>
          </a:p>
        </p:txBody>
      </p:sp>
      <p:cxnSp>
        <p:nvCxnSpPr>
          <p:cNvPr id="11" name="Straight Arrow Connector 10"/>
          <p:cNvCxnSpPr/>
          <p:nvPr/>
        </p:nvCxnSpPr>
        <p:spPr>
          <a:xfrm>
            <a:off x="1143000" y="4114800"/>
            <a:ext cx="533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67200" y="2667000"/>
            <a:ext cx="3810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Code frame Commonalities</a:t>
            </a:r>
            <a:endParaRPr lang="en-US" dirty="0"/>
          </a:p>
        </p:txBody>
      </p:sp>
      <p:graphicFrame>
        <p:nvGraphicFramePr>
          <p:cNvPr id="6" name="Content Placeholder 5"/>
          <p:cNvGraphicFramePr>
            <a:graphicFrameLocks noGrp="1"/>
          </p:cNvGraphicFramePr>
          <p:nvPr>
            <p:ph idx="1"/>
          </p:nvPr>
        </p:nvGraphicFramePr>
        <p:xfrm>
          <a:off x="304800" y="2133600"/>
          <a:ext cx="8458200" cy="4451383"/>
        </p:xfrm>
        <a:graphic>
          <a:graphicData uri="http://schemas.openxmlformats.org/drawingml/2006/table">
            <a:tbl>
              <a:tblPr/>
              <a:tblGrid>
                <a:gridCol w="1691640"/>
                <a:gridCol w="1691640"/>
                <a:gridCol w="1691640"/>
                <a:gridCol w="1691640"/>
                <a:gridCol w="1691640"/>
              </a:tblGrid>
              <a:tr h="193999">
                <a:tc>
                  <a:txBody>
                    <a:bodyPr/>
                    <a:lstStyle/>
                    <a:p>
                      <a:pPr algn="l" fontAlgn="b"/>
                      <a:r>
                        <a:rPr lang="en-US" sz="1200" b="1" i="0" u="none" strike="noStrike" dirty="0">
                          <a:solidFill>
                            <a:srgbClr val="FFFFFF"/>
                          </a:solidFill>
                          <a:latin typeface="Calibri"/>
                        </a:rPr>
                        <a:t>AP-IPSOS</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Gallup</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New York Times</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Quinnipiac</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Pew</a:t>
                      </a:r>
                    </a:p>
                  </a:txBody>
                  <a:tcPr marL="2367" marR="2367" marT="2367" marB="0" anchor="b">
                    <a:lnL>
                      <a:noFill/>
                    </a:lnL>
                    <a:lnR>
                      <a:noFill/>
                    </a:lnR>
                    <a:lnT>
                      <a:noFill/>
                    </a:lnT>
                    <a:lnB>
                      <a:noFill/>
                    </a:lnB>
                    <a:solidFill>
                      <a:srgbClr val="000000"/>
                    </a:solidFill>
                  </a:tcPr>
                </a:tc>
              </a:tr>
              <a:tr h="47316">
                <a:tc>
                  <a:txBody>
                    <a:bodyPr/>
                    <a:lstStyle/>
                    <a:p>
                      <a:pPr algn="l" fontAlgn="ctr"/>
                      <a:r>
                        <a:rPr lang="en-US" sz="200" b="0" i="0" u="none" strike="noStrike">
                          <a:solidFill>
                            <a:srgbClr val="000000"/>
                          </a:solidFill>
                          <a:latin typeface="Arial"/>
                        </a:rPr>
                        <a:t>1 The president, George W. Bush in office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01 Abortion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Economy general</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01 Economy (</a:t>
                      </a:r>
                      <a:r>
                        <a:rPr lang="en-US" sz="200" b="0" i="0" u="none" strike="noStrike" dirty="0" err="1">
                          <a:solidFill>
                            <a:srgbClr val="000000"/>
                          </a:solidFill>
                          <a:latin typeface="Arial"/>
                        </a:rPr>
                        <a:t>unsp</a:t>
                      </a:r>
                      <a:r>
                        <a:rPr lang="en-US" sz="200" b="0" i="0" u="none" strike="noStrike" dirty="0">
                          <a:solidFill>
                            <a:srgbClr val="000000"/>
                          </a:solidFill>
                          <a:latin typeface="Arial"/>
                        </a:rPr>
                        <a: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 Government, politicians (other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 DK</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02 Poverty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Unemployment/Jobs</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02 Unemployment/lack of jobs/ Job cuts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3 Morals, moral decay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 REF</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03 Immigration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Stock market</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03 Risky bank loans/sub prime loans/people taking on too much debt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4 Don't care for others, people don't care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 None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04 Guns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Cost of living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04 Inflation/difference between wages/costs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5 Race relations, racism</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 NA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05 Environment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Business leaving/Outsourcing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05 Drop in retirement accounts (401K)/stock market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6 Not family oriented, family values, breakdown of family unit</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6 Economy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06 Racism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Economy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06 National debt/budget/deficit/balanced budget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7 Youth, no respect for elders, how kids behave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7 Unemployment-Jobs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07 AIDS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War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07 The bailout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8 Other (morality)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8 Federal Budge Deficit-Debt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08 Child care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Energy costs/Crisis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 The stimulus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9 Violence, domestic violence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9 Taxes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09 Intolerance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Gas prices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10 Taxes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10 Teen violence (e.g. violence at schools, gangs)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10 Foreign Trade-Trade Deficit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10 Misc. Govt. Programs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Oil prices/Crisis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11 Financial crisis/credit crunch/banking situation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11 Crime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11 Cost of Living-Inflation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11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Energy crisis/Gas prices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12 Housing market/foreclosures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12 Drugs, issues related to drug use, abuse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12 Recession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12 Elderly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Healthcare/Costs/Insurance/HMO's (health maintenance organizations)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13 Wallstreet/corporate America</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13 Other (crime)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13 Other Economic</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13 Welfare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Terrorism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14 Education/schools/affording education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14 Problems with public schools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14 Crime-Violence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14 Medicare/Medicaid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Security/Safety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15 A/O economic issues mentions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15 Education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15 Health Care-Hospitals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15 Public Works / infrastructure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Politicians/Campaigns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16 Finances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16 More structure in schools, standardized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16 Drugs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16 Social Security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Political corruption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18 Crime/Violence/gangs/justice system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17 Uneducated people (e.g. literacy issues)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17 Poverty-Hunger-Homelessness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17 Health care / health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Budget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20 Drugs/alcohol</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18 Lack of funding for schools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18 Ethical-Moral-Religious Decline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18 Drug coverage/ prescription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Budget deficits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25 Abortion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19 Other (education)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19 Access to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19 War/Peace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Education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26 Social Security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20 Oil shortage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20 AIDS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20 Misc. Foreign Affairs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Immigration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27 Issues relating to the elderly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21 Energy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21 Medicare Increases-Senior Citizen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21 Foreign Policy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Lack of ethics/morality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28 Welfare abuse</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22 Gas prices (oil prices)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22 International Problems-Foreign Affairs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22 Nuclear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Lack of religion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29 Race relations/Racism/Racial profiling</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23 Other (energy crisis)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23 Government-President Clinton-Congress-Politicians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23 Defense / Military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Crime/Violence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31 Morality/religion/family values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24 Environment, pollution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24 Foreign Aid-Focus Overseas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24 War in Afghanistan/Taliban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Environment/Pollution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33 Homelessness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25 Other (environmental problem)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25 Race Relations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25 War in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Family breakdown/Family values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34 Poverty/Hunger/Starvation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26 Abortion</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26 Immigration-Illegal Aliens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26 Foreign aid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Foreign affairs/policy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37 Healthcare (costs/accessibility)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27 Health care, coverage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27 Welfare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27 North Korea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Taxes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43 Dissatisfaction with government/politics/Scandal/corruption in govt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28 High cost of prescription drugs/ drug coverage for seniors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28 Environment-Pollution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28 Specific County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46 Partisanship/the parties (MERGED WITH CODE 43 IN TOPLINE)</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29 Poverty, hunger, homelessness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29 Iraq-Saddam Hussein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29 Impeach GWBush</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Don't know/No answer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47 Immigration/immigration situation/foreigners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30 Social Security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30 Kosovo-Serbia-Yugoslavia-Milosevic</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30 Misc. Government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50 Environment/pollution/Global warming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31 Social services (welfare, childcare)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31 School Shootings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31 Judicial branch</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A/O social/domestic issues mentions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32 Government spending/ deficit/ budget</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32 Gun Laws too Weak-Availability of Guns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32 Politicians /corruption/morals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Too much foreign aid/spend money at home</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33 High cost of prescription drugs/ drug coverage for seniors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33 Gun Control-Gun Laws Too Strong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33 Government / gov't reform</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Defense issues/national and homeland security/military &amp; defense spending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34 Wars, unrest throughout the world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34 Abortion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34 Democrats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Trade/Jobs moving overseas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35 War with Iraq (any mentions about Iraq)</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35 Social Security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35 Partisan politics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US foreign policy/International relations Americas image overseas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36 Too much focus on other countries, need to be tougher on oth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36 Children’s Needs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36 Republicans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de-DE" sz="200" b="0" i="0" u="none" strike="noStrike">
                          <a:solidFill>
                            <a:srgbClr val="000000"/>
                          </a:solidFill>
                          <a:latin typeface="Arial"/>
                        </a:rPr>
                        <a:t>60 Iraq / War in Iraq</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37 Immigration, letting too many people in, lack of security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37 Lack of a Military/Defense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37 Campaign fund-raising /Reform</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China</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38 Terrorism, terrorist attacks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38 Fuel/Oil Prices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38 The President / George W. Bush / leadership</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Terrorism</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39 Improve defense, military readiness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39 Dishonesty/Lack of Integrity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39 Big government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A/O international/foreign issues mentions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40 USA losing credibility in the world/ problems with our allie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40 Judicial System/Courts/Laws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40 Misc. Moral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Recession/Slowing of the economy</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41 Other (foreign affairs)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41 National Security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41 Community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76 Energy costs/Rising gas/heating prices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42 Economy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42 Gap Between the Rich and Poor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42 Religious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77 Middle East situation</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43 Taxes, taxes are too high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43 Care for the Elderly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44 Family breakdown / single parents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78 Many things/Everything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44 Unemployment, lack of jobs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44 Wage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45 Moral values / Family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79 Uneven distribution of wealth</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45 Cost of living is too high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45 Fear of War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50 Misc Economic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80 Peace in the world/Peace</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46 Corporate irresponsibility, corruption, fraud, deception, ac</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46 Breakdown of the Family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51 Economy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86 More regulation of markets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47 Stock market uncertainty, devaluation</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47 Cancer/Diseases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Budget / Deficit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89 Oil dependence/Energy policy and alternatives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48 Other (economy)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48 Child Abuse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53 Jobs and Unemployment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90 Obama</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49 OTHER</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49 Advancement of computers/technology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54 Taxes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91 Govt control/overreach - socialism</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50 Nothing, nothing else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50 Lack of energy Sources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55 Income gap</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Other</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51 (DK/NS)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51 Gun control/Guns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Foreign Trade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98 None</a:t>
                      </a: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Costs associated with health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Personal finances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99 Don’t know/refused</a:t>
                      </a: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53 Overpopulation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Agriculture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t"/>
                      <a:endParaRPr lang="en-US" sz="200" b="0" i="0" u="none" strike="noStrike">
                        <a:solidFill>
                          <a:srgbClr val="000000"/>
                        </a:solidFill>
                        <a:latin typeface="Arial"/>
                      </a:endParaRPr>
                    </a:p>
                  </a:txBody>
                  <a:tcPr marL="2367" marR="2367" marT="2367" marB="0">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54 Way children are raised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Stock Market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55 Presidential choices/election year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60 Housing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Lack of respect for each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Crime / Violence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Poor leadership/corrupt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Drugs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Abuse of power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63 Police problems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Lack of money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65 Criminal policy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60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66 Abuse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The media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Business ethics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Election/Election Reform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Youth (other)</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63 Unifying the Country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71 Youth Crime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64 Situation with China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72 Youth Drugs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65 Energy crisis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73 Parenting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66 Terrorism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74 Youth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Feeling of Fear in this Country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75 Natural Disasters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68 Corporate Corruption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76 Fuel costs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69 Space Shuttle Disaster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77 Electoral college / voting methods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78 Hurricane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71 Gay marriage/Homosexual rights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79 Oil dependency/energy policies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72 Licenses for the Undocumented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80 Misc Social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73 Natural disaster response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81 Media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75War-Conflict in the Middle East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82 Gay marriage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No additional mentions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83 Stem cell research</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85 Natural Disasters/Tsunami</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86 Israel/Palestine/Arab-Israeli Conflict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87 Middle East (general)</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88 Bailout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90 Terrorism (general)</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s-ES" sz="200" b="0" i="0" u="none" strike="noStrike">
                          <a:solidFill>
                            <a:srgbClr val="000000"/>
                          </a:solidFill>
                          <a:latin typeface="Arial"/>
                        </a:rPr>
                        <a:t>91 Osama bin Laden/Al Qaeda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92 Anthrax</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92 Barack Obama/President-Elect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93 Biochemical/small pox</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94 Homeland Security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Everything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97 Nothing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98 Other</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99 DK/NA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dirty="0">
                        <a:solidFill>
                          <a:srgbClr val="000000"/>
                        </a:solidFill>
                        <a:latin typeface="Calibri"/>
                      </a:endParaRPr>
                    </a:p>
                  </a:txBody>
                  <a:tcPr marL="2367" marR="2367" marT="2367" marB="0" anchor="b">
                    <a:lnL>
                      <a:noFill/>
                    </a:lnL>
                    <a:lnR>
                      <a:noFill/>
                    </a:lnR>
                    <a:lnT>
                      <a:noFill/>
                    </a:lnT>
                    <a:lnB>
                      <a:noFill/>
                    </a:lnB>
                  </a:tcPr>
                </a:tc>
              </a:tr>
            </a:tbl>
          </a:graphicData>
        </a:graphic>
      </p:graphicFrame>
      <p:sp>
        <p:nvSpPr>
          <p:cNvPr id="7" name="Content Placeholder 1"/>
          <p:cNvSpPr txBox="1">
            <a:spLocks/>
          </p:cNvSpPr>
          <p:nvPr/>
        </p:nvSpPr>
        <p:spPr>
          <a:xfrm>
            <a:off x="381000" y="1643063"/>
            <a:ext cx="8407400" cy="490537"/>
          </a:xfrm>
          <a:prstGeom prst="rect">
            <a:avLst/>
          </a:prstGeom>
        </p:spPr>
        <p:txBody>
          <a:bodyPr>
            <a:normAutofit lnSpcReduction="10000"/>
          </a:bodyPr>
          <a:lstStyle/>
          <a:p>
            <a:pPr marL="273050" indent="-228600" algn="ctr">
              <a:spcBef>
                <a:spcPct val="20000"/>
              </a:spcBef>
              <a:buClr>
                <a:schemeClr val="accent1"/>
              </a:buClr>
              <a:buFont typeface="Wingdings 2" pitchFamily="18" charset="2"/>
              <a:buNone/>
              <a:defRPr/>
            </a:pPr>
            <a:r>
              <a:rPr lang="en-US" sz="2800" spc="150" dirty="0">
                <a:solidFill>
                  <a:schemeClr val="tx2"/>
                </a:solidFill>
                <a:latin typeface="+mn-lt"/>
                <a:ea typeface="+mn-ea"/>
              </a:rPr>
              <a:t>Same question – Different code frames</a:t>
            </a:r>
            <a:endParaRPr lang="en-US" sz="2000" spc="150" dirty="0">
              <a:solidFill>
                <a:srgbClr val="FF0000"/>
              </a:solidFill>
              <a:latin typeface="+mn-lt"/>
              <a:ea typeface="+mn-ea"/>
            </a:endParaRPr>
          </a:p>
          <a:p>
            <a:pPr marL="273050" indent="-228600" algn="ctr">
              <a:spcBef>
                <a:spcPct val="20000"/>
              </a:spcBef>
              <a:buClr>
                <a:schemeClr val="accent1"/>
              </a:buClr>
              <a:buFont typeface="Wingdings 2" pitchFamily="18" charset="2"/>
              <a:buNone/>
              <a:defRPr/>
            </a:pPr>
            <a:endParaRPr lang="en-US" sz="2000" spc="150" dirty="0">
              <a:solidFill>
                <a:schemeClr val="tx2"/>
              </a:solidFill>
              <a:latin typeface="+mn-lt"/>
              <a:ea typeface="+mn-ea"/>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Code frame Commonalities</a:t>
            </a:r>
            <a:endParaRPr lang="en-US" dirty="0"/>
          </a:p>
        </p:txBody>
      </p:sp>
      <p:graphicFrame>
        <p:nvGraphicFramePr>
          <p:cNvPr id="6" name="Content Placeholder 5"/>
          <p:cNvGraphicFramePr>
            <a:graphicFrameLocks noGrp="1"/>
          </p:cNvGraphicFramePr>
          <p:nvPr>
            <p:ph idx="1"/>
          </p:nvPr>
        </p:nvGraphicFramePr>
        <p:xfrm>
          <a:off x="304800" y="2133600"/>
          <a:ext cx="8458200" cy="4451383"/>
        </p:xfrm>
        <a:graphic>
          <a:graphicData uri="http://schemas.openxmlformats.org/drawingml/2006/table">
            <a:tbl>
              <a:tblPr/>
              <a:tblGrid>
                <a:gridCol w="1691640"/>
                <a:gridCol w="1691640"/>
                <a:gridCol w="1691640"/>
                <a:gridCol w="1691640"/>
                <a:gridCol w="1691640"/>
              </a:tblGrid>
              <a:tr h="193999">
                <a:tc>
                  <a:txBody>
                    <a:bodyPr/>
                    <a:lstStyle/>
                    <a:p>
                      <a:pPr algn="l" fontAlgn="b"/>
                      <a:r>
                        <a:rPr lang="en-US" sz="1200" b="1" i="0" u="none" strike="noStrike" dirty="0">
                          <a:solidFill>
                            <a:srgbClr val="FFFFFF"/>
                          </a:solidFill>
                          <a:latin typeface="Calibri"/>
                        </a:rPr>
                        <a:t>AP-IPSOS</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Gallup</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New York Times</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Quinnipiac</a:t>
                      </a:r>
                    </a:p>
                  </a:txBody>
                  <a:tcPr marL="2367" marR="2367" marT="2367" marB="0" anchor="b">
                    <a:lnL>
                      <a:noFill/>
                    </a:lnL>
                    <a:lnR>
                      <a:noFill/>
                    </a:lnR>
                    <a:lnT>
                      <a:noFill/>
                    </a:lnT>
                    <a:lnB>
                      <a:noFill/>
                    </a:lnB>
                    <a:solidFill>
                      <a:srgbClr val="000000"/>
                    </a:solidFill>
                  </a:tcPr>
                </a:tc>
                <a:tc>
                  <a:txBody>
                    <a:bodyPr/>
                    <a:lstStyle/>
                    <a:p>
                      <a:pPr algn="l" fontAlgn="b"/>
                      <a:r>
                        <a:rPr lang="en-US" sz="1200" b="1" i="0" u="none" strike="noStrike" dirty="0">
                          <a:solidFill>
                            <a:srgbClr val="FFFFFF"/>
                          </a:solidFill>
                          <a:latin typeface="Calibri"/>
                        </a:rPr>
                        <a:t>Pew</a:t>
                      </a:r>
                    </a:p>
                  </a:txBody>
                  <a:tcPr marL="2367" marR="2367" marT="2367" marB="0" anchor="b">
                    <a:lnL>
                      <a:noFill/>
                    </a:lnL>
                    <a:lnR>
                      <a:noFill/>
                    </a:lnR>
                    <a:lnT>
                      <a:noFill/>
                    </a:lnT>
                    <a:lnB>
                      <a:noFill/>
                    </a:lnB>
                    <a:solidFill>
                      <a:srgbClr val="000000"/>
                    </a:solidFill>
                  </a:tcPr>
                </a:tc>
              </a:tr>
              <a:tr h="47316">
                <a:tc>
                  <a:txBody>
                    <a:bodyPr/>
                    <a:lstStyle/>
                    <a:p>
                      <a:pPr algn="l" fontAlgn="ctr"/>
                      <a:r>
                        <a:rPr lang="en-US" sz="200" b="0" i="0" u="none" strike="noStrike">
                          <a:solidFill>
                            <a:srgbClr val="000000"/>
                          </a:solidFill>
                          <a:latin typeface="Arial"/>
                        </a:rPr>
                        <a:t>1 The president, George W. Bush in office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01 Abortion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Economy general</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01 Economy (</a:t>
                      </a:r>
                      <a:r>
                        <a:rPr lang="en-US" sz="200" b="0" i="0" u="none" strike="noStrike" dirty="0" err="1">
                          <a:solidFill>
                            <a:srgbClr val="000000"/>
                          </a:solidFill>
                          <a:latin typeface="Arial"/>
                        </a:rPr>
                        <a:t>unsp</a:t>
                      </a:r>
                      <a:r>
                        <a:rPr lang="en-US" sz="200" b="0" i="0" u="none" strike="noStrike" dirty="0">
                          <a:solidFill>
                            <a:srgbClr val="000000"/>
                          </a:solidFill>
                          <a:latin typeface="Arial"/>
                        </a:rPr>
                        <a: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 Government, politicians (other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 DK</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02 Poverty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Unemployment/Jobs</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02 Unemployment/lack of jobs/ Job cuts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3 Morals, moral decay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 REF</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03 Immigration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Stock market</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03 Risky bank loans/sub prime loans/people taking on too much debt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4 Don't care for others, people don't care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 None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04 Guns</a:t>
                      </a:r>
                    </a:p>
                  </a:txBody>
                  <a:tcPr marL="2367" marR="2367" marT="2367" marB="0" anchor="b">
                    <a:lnL>
                      <a:noFill/>
                    </a:lnL>
                    <a:lnR>
                      <a:noFill/>
                    </a:lnR>
                    <a:lnT>
                      <a:noFill/>
                    </a:lnT>
                    <a:lnB>
                      <a:noFill/>
                    </a:lnB>
                  </a:tcPr>
                </a:tc>
                <a:tc>
                  <a:txBody>
                    <a:bodyPr/>
                    <a:lstStyle/>
                    <a:p>
                      <a:pPr algn="l" fontAlgn="b"/>
                      <a:r>
                        <a:rPr lang="en-US" sz="200" b="0" i="0" u="none" strike="noStrike" dirty="0">
                          <a:solidFill>
                            <a:srgbClr val="000000"/>
                          </a:solidFill>
                          <a:latin typeface="Arial"/>
                        </a:rPr>
                        <a:t>Cost of living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04 Inflation/difference between wages/costs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5 Race relations, racism</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 NA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05 Environment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Business leaving/Outsourcing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05 Drop in retirement accounts (401K)/stock market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6 Not family oriented, family values, breakdown of family unit</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6 Economy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06 Racism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Economy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06 National debt/budget/deficit/balanced budget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7 Youth, no respect for elders, how kids behave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7 Unemployment-Jobs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07 AIDS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War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07 The bailout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8 Other (morality)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8 Federal Budge Deficit-Debt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08 Child care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Energy costs/Crisis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 The stimulus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9 Violence, domestic violence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9 Taxes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09 Intolerance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Gas prices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10 Taxes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10 Teen violence (e.g. violence at schools, gangs)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10 Foreign Trade-Trade Deficit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10 Misc. Govt. Programs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Oil prices/Crisis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11 Financial crisis/credit crunch/banking situation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11 Crime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11 Cost of Living-Inflation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11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Energy crisis/Gas prices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12 Housing market/foreclosures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12 Drugs, issues related to drug use, abuse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12 Recession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12 Elderly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Healthcare/Costs/Insurance/HMO's (health maintenance organizations)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13 Wallstreet/corporate America</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13 Other (crime)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13 Other Economic</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13 Welfare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Terrorism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14 Education/schools/affording education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14 Problems with public schools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14 Crime-Violence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14 Medicare/Medicaid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Security/Safety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15 A/O economic issues mentions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15 Education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15 Health Care-Hospitals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15 Public Works / infrastructure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Politicians/Campaigns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16 Finances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16 More structure in schools, standardized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16 Drugs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16 Social Security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Political corruption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18 Crime/Violence/gangs/justice system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17 Uneducated people (e.g. literacy issues)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17 Poverty-Hunger-Homelessness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17 Health care / health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Budget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20 Drugs/alcohol</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18 Lack of funding for schools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18 Ethical-Moral-Religious Decline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18 Drug coverage/ prescription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Budget deficits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25 Abortion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19 Other (education)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19 Access to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19 War/Peace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Education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26 Social Security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20 Oil shortage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20 AIDS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20 Misc. Foreign Affairs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Immigration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27 Issues relating to the elderly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21 Energy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21 Medicare Increases-Senior Citizen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21 Foreign Policy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Lack of ethics/morality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28 Welfare abuse</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22 Gas prices (oil prices)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22 International Problems-Foreign Affairs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22 Nuclear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Lack of religion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29 Race relations/Racism/Racial profiling</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23 Other (energy crisis)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23 Government-President Clinton-Congress-Politicians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23 Defense / Military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Crime/Violence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31 Morality/religion/family values (unsp)</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24 Environment, pollution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24 Foreign Aid-Focus Overseas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24 War in Afghanistan/Taliban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Environment/Pollution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33 Homelessness</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25 Other (environmental problem)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25 Race Relations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25 War in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Family breakdown/Family values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34 Poverty/Hunger/Starvation</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26 Abortion</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26 Immigration-Illegal Aliens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26 Foreign aid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Foreign affairs/policy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37 Healthcare (costs/accessibility)</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27 Health care, coverage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27 Welfare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27 North Korea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Taxes general</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43 Dissatisfaction with government/politics/Scandal/corruption in govt</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28 High cost of prescription drugs/ drug coverage for seniors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28 Environment-Pollution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28 Specific County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46 Partisanship/the parties (MERGED WITH CODE 43 IN TOPLINE)</a:t>
                      </a:r>
                    </a:p>
                  </a:txBody>
                  <a:tcPr marL="2367" marR="2367" marT="2367" marB="0" anchor="b">
                    <a:lnL>
                      <a:noFill/>
                    </a:lnL>
                    <a:lnR>
                      <a:noFill/>
                    </a:lnR>
                    <a:lnT>
                      <a:noFill/>
                    </a:lnT>
                    <a:lnB>
                      <a:noFill/>
                    </a:lnB>
                  </a:tcPr>
                </a:tc>
              </a:tr>
              <a:tr h="47316">
                <a:tc>
                  <a:txBody>
                    <a:bodyPr/>
                    <a:lstStyle/>
                    <a:p>
                      <a:pPr algn="l" fontAlgn="ctr"/>
                      <a:r>
                        <a:rPr lang="en-US" sz="200" b="0" i="0" u="none" strike="noStrike">
                          <a:solidFill>
                            <a:srgbClr val="000000"/>
                          </a:solidFill>
                          <a:latin typeface="Arial"/>
                        </a:rPr>
                        <a:t>29 Poverty, hunger, homelessness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29 Iraq-Saddam Hussein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29 Impeach GWBush</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Don't know/No answer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47 Immigration/immigration situation/foreigners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30 Social Security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30 Kosovo-Serbia-Yugoslavia-Milosevic</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30 Misc. Government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50 Environment/pollution/Global warming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31 Social services (welfare, childcare)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31 School Shootings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31 Judicial branch</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A/O social/domestic issues mentions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32 Government spending/ deficit/ budget</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32 Gun Laws too Weak-Availability of Guns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32 Politicians /corruption/morals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Too much foreign aid/spend money at home</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33 High cost of prescription drugs/ drug coverage for seniors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33 Gun Control-Gun Laws Too Strong</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33 Government / gov't reform</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Defense issues/national and homeland security/military &amp; defense spending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34 Wars, unrest throughout the world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34 Abortion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34 Democrats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Trade/Jobs moving overseas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35 War with Iraq (any mentions about Iraq)</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35 Social Security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35 Partisan politics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US foreign policy/International relations Americas image overseas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36 Too much focus on other countries, need to be tougher on oth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36 Children’s Needs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36 Republicans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de-DE" sz="200" b="0" i="0" u="none" strike="noStrike">
                          <a:solidFill>
                            <a:srgbClr val="000000"/>
                          </a:solidFill>
                          <a:latin typeface="Arial"/>
                        </a:rPr>
                        <a:t>60 Iraq / War in Iraq</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37 Immigration, letting too many people in, lack of security</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37 Lack of a Military/Defense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37 Campaign fund-raising /Reform</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China</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38 Terrorism, terrorist attacks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38 Fuel/Oil Prices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38 The President / George W. Bush / leadership</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Terrorism</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39 Improve defense, military readiness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39 Dishonesty/Lack of Integrity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39 Big government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A/O international/foreign issues mentions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40 USA losing credibility in the world/ problems with our allie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40 Judicial System/Courts/Laws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40 Misc. Moral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Recession/Slowing of the economy</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41 Other (foreign affairs)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41 National Security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41 Community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76 Energy costs/Rising gas/heating prices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42 Economy (unspecified)</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42 Gap Between the Rich and Poor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42 Religious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77 Middle East situation</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43 Taxes, taxes are too high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43 Care for the Elderly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44 Family breakdown / single parents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78 Many things/Everything</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44 Unemployment, lack of jobs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44 Wage Issues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45 Moral values / Family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79 Uneven distribution of wealth</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45 Cost of living is too high</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45 Fear of War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50 Misc Economic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80 Peace in the world/Peace</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46 Corporate irresponsibility, corruption, fraud, deception, ac</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46 Breakdown of the Family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51 Economy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86 More regulation of markets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47 Stock market uncertainty, devaluation</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47 Cancer/Diseases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Budget / Deficit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89 Oil dependence/Energy policy and alternatives</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48 Other (economy) mentions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48 Child Abuse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53 Jobs and Unemployment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90 Obama</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49 OTHER</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49 Advancement of computers/technology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54 Taxes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91 Govt control/overreach - socialism</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50 Nothing, nothing else</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50 Lack of energy Sources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55 Income gap</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Other</a:t>
                      </a:r>
                    </a:p>
                  </a:txBody>
                  <a:tcPr marL="2367" marR="2367" marT="2367" marB="0" anchor="b">
                    <a:lnL>
                      <a:noFill/>
                    </a:lnL>
                    <a:lnR>
                      <a:noFill/>
                    </a:lnR>
                    <a:lnT>
                      <a:noFill/>
                    </a:lnT>
                    <a:lnB>
                      <a:noFill/>
                    </a:lnB>
                  </a:tcPr>
                </a:tc>
              </a:tr>
              <a:tr h="48087">
                <a:tc>
                  <a:txBody>
                    <a:bodyPr/>
                    <a:lstStyle/>
                    <a:p>
                      <a:pPr algn="l" fontAlgn="ctr"/>
                      <a:r>
                        <a:rPr lang="en-US" sz="200" b="0" i="0" u="none" strike="noStrike">
                          <a:solidFill>
                            <a:srgbClr val="000000"/>
                          </a:solidFill>
                          <a:latin typeface="Arial"/>
                        </a:rPr>
                        <a:t>51 (DK/NS)</a:t>
                      </a:r>
                    </a:p>
                  </a:txBody>
                  <a:tcPr marL="2367" marR="2367" marT="2367" marB="0" anchor="ctr">
                    <a:lnL>
                      <a:noFill/>
                    </a:lnL>
                    <a:lnR>
                      <a:noFill/>
                    </a:lnR>
                    <a:lnT>
                      <a:noFill/>
                    </a:lnT>
                    <a:lnB>
                      <a:noFill/>
                    </a:lnB>
                  </a:tcPr>
                </a:tc>
                <a:tc>
                  <a:txBody>
                    <a:bodyPr/>
                    <a:lstStyle/>
                    <a:p>
                      <a:pPr algn="l" fontAlgn="b"/>
                      <a:r>
                        <a:rPr lang="en-US" sz="200" b="0" i="0" u="none" strike="noStrike">
                          <a:solidFill>
                            <a:srgbClr val="000000"/>
                          </a:solidFill>
                          <a:latin typeface="Arial"/>
                        </a:rPr>
                        <a:t>51 Gun control/Guns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Foreign Trade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98 None</a:t>
                      </a: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52 Costs associated with health insurance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Personal finances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99 Don’t know/refused</a:t>
                      </a: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53 Overpopulation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Agriculture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t"/>
                      <a:endParaRPr lang="en-US" sz="200" b="0" i="0" u="none" strike="noStrike">
                        <a:solidFill>
                          <a:srgbClr val="000000"/>
                        </a:solidFill>
                        <a:latin typeface="Arial"/>
                      </a:endParaRPr>
                    </a:p>
                  </a:txBody>
                  <a:tcPr marL="2367" marR="2367" marT="2367" marB="0">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54 Way children are raised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Stock Market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55 Presidential choices/election year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60 Housing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56 Lack of respect for each other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Crime / Violence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57 Poor leadership/corrupt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Drugs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58 Abuse of power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63 Police problems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59 Lack of money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65 Criminal policy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60 Education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66 Abuse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61 The media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Business ethics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62 Election/Election Reform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Youth (other)</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63 Unifying the Country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71 Youth Crime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64 Situation with China</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72 Youth Drugs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65 Energy crisis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73 Parenting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66 Terrorism</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74 Youth values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67 Feeling of Fear in this Country</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75 Natural Disasters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68 Corporate Corruption</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76 Fuel costs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69 Space Shuttle Disaster</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77 Electoral college / voting methods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70 Iraq</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78 Hurricane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71 Gay marriage/Homosexual rights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79 Oil dependency/energy policies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72 Licenses for the Undocumented</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80 Misc Social Issues</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73 Natural disaster response</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81 Media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75War-Conflict in the Middle East</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82 Gay marriage</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No additional mentions</a:t>
                      </a: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83 Stem cell research</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85 Natural Disasters/Tsunami</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86 Israel/Palestine/Arab-Israeli Conflict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87 Middle East (general)</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88 Bailout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90 Terrorism (general)</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s-ES" sz="200" b="0" i="0" u="none" strike="noStrike">
                          <a:solidFill>
                            <a:srgbClr val="000000"/>
                          </a:solidFill>
                          <a:latin typeface="Arial"/>
                        </a:rPr>
                        <a:t>91 Osama bin Laden/Al Qaeda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92 Anthrax</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92 Barack Obama/President-Elect</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93 Biochemical/small pox</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94 Homeland Security</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96 Everything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97 Nothing</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98 Other</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r>
              <a:tr h="48087">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r>
                        <a:rPr lang="en-US" sz="200" b="0" i="0" u="none" strike="noStrike">
                          <a:solidFill>
                            <a:srgbClr val="000000"/>
                          </a:solidFill>
                          <a:latin typeface="Arial"/>
                        </a:rPr>
                        <a:t>99 DK/NA</a:t>
                      </a:r>
                    </a:p>
                  </a:txBody>
                  <a:tcPr marL="2367" marR="2367" marT="2367"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67" marR="2367" marT="2367" marB="0" anchor="b">
                    <a:lnL>
                      <a:noFill/>
                    </a:lnL>
                    <a:lnR>
                      <a:noFill/>
                    </a:lnR>
                    <a:lnT>
                      <a:noFill/>
                    </a:lnT>
                    <a:lnB>
                      <a:noFill/>
                    </a:lnB>
                  </a:tcPr>
                </a:tc>
                <a:tc>
                  <a:txBody>
                    <a:bodyPr/>
                    <a:lstStyle/>
                    <a:p>
                      <a:pPr algn="l" fontAlgn="b"/>
                      <a:endParaRPr lang="en-US" sz="300" b="0" i="0" u="none" strike="noStrike" dirty="0">
                        <a:solidFill>
                          <a:srgbClr val="000000"/>
                        </a:solidFill>
                        <a:latin typeface="Calibri"/>
                      </a:endParaRPr>
                    </a:p>
                  </a:txBody>
                  <a:tcPr marL="2367" marR="2367" marT="2367" marB="0" anchor="b">
                    <a:lnL>
                      <a:noFill/>
                    </a:lnL>
                    <a:lnR>
                      <a:noFill/>
                    </a:lnR>
                    <a:lnT>
                      <a:noFill/>
                    </a:lnT>
                    <a:lnB>
                      <a:noFill/>
                    </a:lnB>
                  </a:tcPr>
                </a:tc>
              </a:tr>
            </a:tbl>
          </a:graphicData>
        </a:graphic>
      </p:graphicFrame>
      <p:sp>
        <p:nvSpPr>
          <p:cNvPr id="7" name="Content Placeholder 1"/>
          <p:cNvSpPr txBox="1">
            <a:spLocks/>
          </p:cNvSpPr>
          <p:nvPr/>
        </p:nvSpPr>
        <p:spPr>
          <a:xfrm>
            <a:off x="381000" y="1643063"/>
            <a:ext cx="8407400" cy="490537"/>
          </a:xfrm>
          <a:prstGeom prst="rect">
            <a:avLst/>
          </a:prstGeom>
        </p:spPr>
        <p:txBody>
          <a:bodyPr>
            <a:normAutofit lnSpcReduction="10000"/>
          </a:bodyPr>
          <a:lstStyle/>
          <a:p>
            <a:pPr marL="273050" indent="-228600" algn="ctr">
              <a:spcBef>
                <a:spcPct val="20000"/>
              </a:spcBef>
              <a:buClr>
                <a:schemeClr val="accent1"/>
              </a:buClr>
              <a:buFont typeface="Wingdings 2" pitchFamily="18" charset="2"/>
              <a:buNone/>
              <a:defRPr/>
            </a:pPr>
            <a:r>
              <a:rPr lang="en-US" sz="2800" spc="150" dirty="0">
                <a:solidFill>
                  <a:schemeClr val="tx2"/>
                </a:solidFill>
                <a:latin typeface="+mn-lt"/>
                <a:ea typeface="+mn-ea"/>
              </a:rPr>
              <a:t>Different code frames – Similar categories</a:t>
            </a:r>
            <a:endParaRPr lang="en-US" sz="2000" spc="150" dirty="0">
              <a:solidFill>
                <a:srgbClr val="FF0000"/>
              </a:solidFill>
              <a:latin typeface="+mn-lt"/>
              <a:ea typeface="+mn-ea"/>
            </a:endParaRPr>
          </a:p>
          <a:p>
            <a:pPr marL="273050" indent="-228600" algn="ctr">
              <a:spcBef>
                <a:spcPct val="20000"/>
              </a:spcBef>
              <a:buClr>
                <a:schemeClr val="accent1"/>
              </a:buClr>
              <a:buFont typeface="Wingdings 2" pitchFamily="18" charset="2"/>
              <a:buNone/>
              <a:defRPr/>
            </a:pPr>
            <a:endParaRPr lang="en-US" sz="2000" spc="150" dirty="0">
              <a:solidFill>
                <a:schemeClr val="tx2"/>
              </a:solidFill>
              <a:latin typeface="+mn-lt"/>
              <a:ea typeface="+mn-ea"/>
            </a:endParaRPr>
          </a:p>
        </p:txBody>
      </p:sp>
      <p:sp>
        <p:nvSpPr>
          <p:cNvPr id="5" name="Rounded Rectangle 4"/>
          <p:cNvSpPr/>
          <p:nvPr/>
        </p:nvSpPr>
        <p:spPr>
          <a:xfrm>
            <a:off x="304800" y="4267200"/>
            <a:ext cx="381000" cy="76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1981200" y="2514600"/>
            <a:ext cx="3048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3657600" y="4419600"/>
            <a:ext cx="2286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334000" y="2286000"/>
            <a:ext cx="3048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086600" y="2286000"/>
            <a:ext cx="228600" cy="15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57200" y="53340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73" name="TextBox 12"/>
          <p:cNvSpPr txBox="1">
            <a:spLocks noChangeArrowheads="1"/>
          </p:cNvSpPr>
          <p:nvPr/>
        </p:nvSpPr>
        <p:spPr bwMode="auto">
          <a:xfrm>
            <a:off x="457200" y="5410200"/>
            <a:ext cx="2590800" cy="369888"/>
          </a:xfrm>
          <a:prstGeom prst="rect">
            <a:avLst/>
          </a:prstGeom>
          <a:noFill/>
          <a:ln w="9525">
            <a:noFill/>
            <a:miter lim="800000"/>
            <a:headEnd/>
            <a:tailEnd/>
          </a:ln>
        </p:spPr>
        <p:txBody>
          <a:bodyPr>
            <a:spAutoFit/>
          </a:bodyPr>
          <a:lstStyle/>
          <a:p>
            <a:r>
              <a:rPr lang="en-US"/>
              <a:t>Economy (Unspecified)</a:t>
            </a:r>
          </a:p>
        </p:txBody>
      </p:sp>
      <p:sp>
        <p:nvSpPr>
          <p:cNvPr id="14" name="Rounded Rectangle 13"/>
          <p:cNvSpPr/>
          <p:nvPr/>
        </p:nvSpPr>
        <p:spPr>
          <a:xfrm>
            <a:off x="1752600" y="31242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75" name="TextBox 14"/>
          <p:cNvSpPr txBox="1">
            <a:spLocks noChangeArrowheads="1"/>
          </p:cNvSpPr>
          <p:nvPr/>
        </p:nvSpPr>
        <p:spPr bwMode="auto">
          <a:xfrm>
            <a:off x="1752600" y="3200400"/>
            <a:ext cx="2590800" cy="369888"/>
          </a:xfrm>
          <a:prstGeom prst="rect">
            <a:avLst/>
          </a:prstGeom>
          <a:noFill/>
          <a:ln w="9525">
            <a:noFill/>
            <a:miter lim="800000"/>
            <a:headEnd/>
            <a:tailEnd/>
          </a:ln>
        </p:spPr>
        <p:txBody>
          <a:bodyPr>
            <a:spAutoFit/>
          </a:bodyPr>
          <a:lstStyle/>
          <a:p>
            <a:r>
              <a:rPr lang="en-US"/>
              <a:t>Economy (General)</a:t>
            </a:r>
          </a:p>
        </p:txBody>
      </p:sp>
      <p:sp>
        <p:nvSpPr>
          <p:cNvPr id="16" name="Rounded Rectangle 15"/>
          <p:cNvSpPr/>
          <p:nvPr/>
        </p:nvSpPr>
        <p:spPr>
          <a:xfrm>
            <a:off x="3429000" y="4876800"/>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77" name="TextBox 16"/>
          <p:cNvSpPr txBox="1">
            <a:spLocks noChangeArrowheads="1"/>
          </p:cNvSpPr>
          <p:nvPr/>
        </p:nvSpPr>
        <p:spPr bwMode="auto">
          <a:xfrm>
            <a:off x="3429000" y="4953000"/>
            <a:ext cx="2590800" cy="369888"/>
          </a:xfrm>
          <a:prstGeom prst="rect">
            <a:avLst/>
          </a:prstGeom>
          <a:noFill/>
          <a:ln w="9525">
            <a:noFill/>
            <a:miter lim="800000"/>
            <a:headEnd/>
            <a:tailEnd/>
          </a:ln>
        </p:spPr>
        <p:txBody>
          <a:bodyPr>
            <a:spAutoFit/>
          </a:bodyPr>
          <a:lstStyle/>
          <a:p>
            <a:r>
              <a:rPr lang="en-US"/>
              <a:t>Economy</a:t>
            </a:r>
          </a:p>
        </p:txBody>
      </p:sp>
      <p:sp>
        <p:nvSpPr>
          <p:cNvPr id="18" name="Rounded Rectangle 17"/>
          <p:cNvSpPr/>
          <p:nvPr/>
        </p:nvSpPr>
        <p:spPr>
          <a:xfrm>
            <a:off x="4572000" y="2819400"/>
            <a:ext cx="1981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79" name="TextBox 18"/>
          <p:cNvSpPr txBox="1">
            <a:spLocks noChangeArrowheads="1"/>
          </p:cNvSpPr>
          <p:nvPr/>
        </p:nvSpPr>
        <p:spPr bwMode="auto">
          <a:xfrm>
            <a:off x="4572000" y="2895600"/>
            <a:ext cx="2590800" cy="369888"/>
          </a:xfrm>
          <a:prstGeom prst="rect">
            <a:avLst/>
          </a:prstGeom>
          <a:noFill/>
          <a:ln w="9525">
            <a:noFill/>
            <a:miter lim="800000"/>
            <a:headEnd/>
            <a:tailEnd/>
          </a:ln>
        </p:spPr>
        <p:txBody>
          <a:bodyPr>
            <a:spAutoFit/>
          </a:bodyPr>
          <a:lstStyle/>
          <a:p>
            <a:r>
              <a:rPr lang="en-US"/>
              <a:t>Economy General</a:t>
            </a:r>
          </a:p>
        </p:txBody>
      </p:sp>
      <p:sp>
        <p:nvSpPr>
          <p:cNvPr id="20" name="Rounded Rectangle 19"/>
          <p:cNvSpPr/>
          <p:nvPr/>
        </p:nvSpPr>
        <p:spPr>
          <a:xfrm>
            <a:off x="6248400" y="37338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81" name="TextBox 20"/>
          <p:cNvSpPr txBox="1">
            <a:spLocks noChangeArrowheads="1"/>
          </p:cNvSpPr>
          <p:nvPr/>
        </p:nvSpPr>
        <p:spPr bwMode="auto">
          <a:xfrm>
            <a:off x="6248400" y="3810000"/>
            <a:ext cx="2590800" cy="369888"/>
          </a:xfrm>
          <a:prstGeom prst="rect">
            <a:avLst/>
          </a:prstGeom>
          <a:noFill/>
          <a:ln w="9525">
            <a:noFill/>
            <a:miter lim="800000"/>
            <a:headEnd/>
            <a:tailEnd/>
          </a:ln>
        </p:spPr>
        <p:txBody>
          <a:bodyPr>
            <a:spAutoFit/>
          </a:bodyPr>
          <a:lstStyle/>
          <a:p>
            <a:r>
              <a:rPr lang="en-US"/>
              <a:t>Economy (Unspec)</a:t>
            </a:r>
          </a:p>
        </p:txBody>
      </p:sp>
      <p:cxnSp>
        <p:nvCxnSpPr>
          <p:cNvPr id="23" name="Straight Arrow Connector 22"/>
          <p:cNvCxnSpPr>
            <a:stCxn id="5" idx="3"/>
            <a:endCxn id="12" idx="0"/>
          </p:cNvCxnSpPr>
          <p:nvPr/>
        </p:nvCxnSpPr>
        <p:spPr>
          <a:xfrm>
            <a:off x="685800" y="4305300"/>
            <a:ext cx="1028700" cy="10287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4" idx="0"/>
          </p:cNvCxnSpPr>
          <p:nvPr/>
        </p:nvCxnSpPr>
        <p:spPr>
          <a:xfrm>
            <a:off x="2133600" y="2667000"/>
            <a:ext cx="685800" cy="4572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p:cNvCxnSpPr>
          <p:nvPr/>
        </p:nvCxnSpPr>
        <p:spPr>
          <a:xfrm>
            <a:off x="3771900" y="4572000"/>
            <a:ext cx="266700" cy="3810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8" idx="0"/>
          </p:cNvCxnSpPr>
          <p:nvPr/>
        </p:nvCxnSpPr>
        <p:spPr>
          <a:xfrm>
            <a:off x="5486400" y="2438400"/>
            <a:ext cx="76200" cy="3810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2"/>
            <a:endCxn id="20" idx="0"/>
          </p:cNvCxnSpPr>
          <p:nvPr/>
        </p:nvCxnSpPr>
        <p:spPr>
          <a:xfrm>
            <a:off x="7200900" y="2438400"/>
            <a:ext cx="114300" cy="12954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400" cy="3352800"/>
          </a:xfrm>
        </p:spPr>
        <p:txBody>
          <a:bodyPr>
            <a:normAutofit/>
          </a:bodyPr>
          <a:lstStyle/>
          <a:p>
            <a:pPr eaLnBrk="1" hangingPunct="1">
              <a:defRPr/>
            </a:pPr>
            <a:r>
              <a:rPr lang="en-US" dirty="0" smtClean="0"/>
              <a:t>Bureau of Labor Statistics (BLS) code frames.</a:t>
            </a:r>
          </a:p>
          <a:p>
            <a:pPr eaLnBrk="1" hangingPunct="1">
              <a:defRPr/>
            </a:pPr>
            <a:endParaRPr lang="en-US" dirty="0" smtClean="0"/>
          </a:p>
          <a:p>
            <a:pPr lvl="1">
              <a:defRPr/>
            </a:pPr>
            <a:r>
              <a:rPr lang="en-US" dirty="0" smtClean="0"/>
              <a:t>Code frame created prior to data collection.</a:t>
            </a:r>
          </a:p>
          <a:p>
            <a:pPr lvl="1">
              <a:defRPr/>
            </a:pPr>
            <a:endParaRPr lang="en-US" dirty="0" smtClean="0"/>
          </a:p>
          <a:p>
            <a:pPr lvl="1">
              <a:defRPr/>
            </a:pPr>
            <a:r>
              <a:rPr lang="en-US" dirty="0" smtClean="0"/>
              <a:t>Rule for adding and subtracting codes.</a:t>
            </a:r>
          </a:p>
          <a:p>
            <a:pPr lvl="1">
              <a:defRPr/>
            </a:pPr>
            <a:endParaRPr lang="en-US" dirty="0" smtClean="0"/>
          </a:p>
          <a:p>
            <a:pPr lvl="1">
              <a:defRPr/>
            </a:pPr>
            <a:r>
              <a:rPr lang="en-US" dirty="0" smtClean="0"/>
              <a:t>Categories are mutually exclusive and collectively exhaustive.</a:t>
            </a:r>
          </a:p>
          <a:p>
            <a:pPr lvl="1">
              <a:defRPr/>
            </a:pPr>
            <a:endParaRPr lang="en-US" dirty="0" smtClean="0"/>
          </a:p>
          <a:p>
            <a:pPr eaLnBrk="1" hangingPunct="1">
              <a:defRPr/>
            </a:pPr>
            <a:r>
              <a:rPr lang="en-US" dirty="0" smtClean="0"/>
              <a:t>The BLS code frames should be used.</a:t>
            </a:r>
          </a:p>
        </p:txBody>
      </p:sp>
      <p:sp>
        <p:nvSpPr>
          <p:cNvPr id="3" name="Title 2"/>
          <p:cNvSpPr>
            <a:spLocks noGrp="1"/>
          </p:cNvSpPr>
          <p:nvPr>
            <p:ph type="title"/>
          </p:nvPr>
        </p:nvSpPr>
        <p:spPr/>
        <p:txBody>
          <a:bodyPr/>
          <a:lstStyle/>
          <a:p>
            <a:pPr>
              <a:defRPr/>
            </a:pPr>
            <a:r>
              <a:rPr lang="en-US" dirty="0" smtClean="0"/>
              <a:t>Properties of a good Code frame?</a:t>
            </a:r>
            <a:br>
              <a:rPr lang="en-US" dirty="0" smtClean="0"/>
            </a:br>
            <a:r>
              <a:rPr lang="en-US" dirty="0" smtClean="0"/>
              <a:t>Yes</a:t>
            </a:r>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four parts of optimal coding</a:t>
            </a:r>
            <a:endParaRPr lang="en-US" dirty="0"/>
          </a:p>
        </p:txBody>
      </p:sp>
      <p:sp>
        <p:nvSpPr>
          <p:cNvPr id="5" name="Content Placeholder 1"/>
          <p:cNvSpPr txBox="1">
            <a:spLocks/>
          </p:cNvSpPr>
          <p:nvPr/>
        </p:nvSpPr>
        <p:spPr>
          <a:xfrm>
            <a:off x="533400" y="1828800"/>
            <a:ext cx="8407400" cy="4572000"/>
          </a:xfrm>
          <a:prstGeom prst="rect">
            <a:avLst/>
          </a:prstGeom>
        </p:spPr>
        <p:txBody>
          <a:bodyPr/>
          <a:lstStyle/>
          <a:p>
            <a:pPr marL="501650" indent="-457200">
              <a:spcBef>
                <a:spcPct val="20000"/>
              </a:spcBef>
              <a:buClr>
                <a:schemeClr val="accent1"/>
              </a:buClr>
              <a:buFont typeface="+mj-lt"/>
              <a:buAutoNum type="arabicPeriod"/>
              <a:defRPr/>
            </a:pPr>
            <a:r>
              <a:rPr lang="en-US" sz="1600" spc="150" dirty="0">
                <a:latin typeface="+mn-lt"/>
                <a:ea typeface="+mn-ea"/>
              </a:rPr>
              <a:t>Code frame</a:t>
            </a:r>
          </a:p>
          <a:p>
            <a:pPr marL="958850" lvl="1" indent="-457200">
              <a:spcBef>
                <a:spcPct val="20000"/>
              </a:spcBef>
              <a:buClr>
                <a:schemeClr val="accent1"/>
              </a:buClr>
              <a:buFont typeface="+mj-lt"/>
              <a:buAutoNum type="arabicPeriod"/>
              <a:defRPr/>
            </a:pPr>
            <a:r>
              <a:rPr lang="en-US" sz="1600" spc="150" dirty="0">
                <a:solidFill>
                  <a:schemeClr val="bg1">
                    <a:lumMod val="85000"/>
                  </a:schemeClr>
                </a:solidFill>
                <a:latin typeface="+mn-lt"/>
                <a:ea typeface="ＭＳ Ｐゴシック" pitchFamily="34" charset="-128"/>
              </a:rPr>
              <a:t>Build a code frame around questions, not answers</a:t>
            </a:r>
          </a:p>
          <a:p>
            <a:pPr marL="958850" lvl="1" indent="-457200">
              <a:spcBef>
                <a:spcPct val="20000"/>
              </a:spcBef>
              <a:buClr>
                <a:schemeClr val="accent1"/>
              </a:buClr>
              <a:buFont typeface="+mj-lt"/>
              <a:buAutoNum type="arabicPeriod"/>
              <a:defRPr/>
            </a:pPr>
            <a:r>
              <a:rPr lang="en-US" sz="1600" spc="150" dirty="0">
                <a:solidFill>
                  <a:schemeClr val="tx2"/>
                </a:solidFill>
                <a:latin typeface="+mn-lt"/>
                <a:ea typeface="+mn-ea"/>
              </a:rPr>
              <a:t>Learn from others</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3</a:t>
            </a:r>
            <a:endParaRPr lang="en-US" dirty="0"/>
          </a:p>
        </p:txBody>
      </p:sp>
      <p:sp>
        <p:nvSpPr>
          <p:cNvPr id="5" name="Content Placeholder 1"/>
          <p:cNvSpPr txBox="1">
            <a:spLocks/>
          </p:cNvSpPr>
          <p:nvPr/>
        </p:nvSpPr>
        <p:spPr>
          <a:xfrm>
            <a:off x="381000" y="2819400"/>
            <a:ext cx="8407400" cy="2133600"/>
          </a:xfrm>
          <a:prstGeom prst="rect">
            <a:avLst/>
          </a:prstGeom>
        </p:spPr>
        <p:txBody>
          <a:bodyPr>
            <a:normAutofit/>
          </a:bodyPr>
          <a:lstStyle/>
          <a:p>
            <a:pPr algn="ctr">
              <a:spcBef>
                <a:spcPct val="20000"/>
              </a:spcBef>
              <a:buClr>
                <a:schemeClr val="accent1"/>
              </a:buClr>
              <a:defRPr/>
            </a:pPr>
            <a:r>
              <a:rPr lang="en-US" sz="3600" spc="150" dirty="0">
                <a:solidFill>
                  <a:schemeClr val="tx2"/>
                </a:solidFill>
                <a:latin typeface="+mn-lt"/>
                <a:ea typeface="+mn-ea"/>
              </a:rPr>
              <a:t>Look outside the survey world for other categorization systems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3</a:t>
            </a:r>
            <a:endParaRPr lang="en-US" dirty="0"/>
          </a:p>
        </p:txBody>
      </p:sp>
      <p:sp>
        <p:nvSpPr>
          <p:cNvPr id="4" name="Content Placeholder 1"/>
          <p:cNvSpPr txBox="1">
            <a:spLocks/>
          </p:cNvSpPr>
          <p:nvPr/>
        </p:nvSpPr>
        <p:spPr>
          <a:xfrm>
            <a:off x="381000" y="2438400"/>
            <a:ext cx="8407400" cy="3429000"/>
          </a:xfrm>
          <a:prstGeom prst="rect">
            <a:avLst/>
          </a:prstGeom>
        </p:spPr>
        <p:txBody>
          <a:bodyPr>
            <a:normAutofit/>
          </a:bodyPr>
          <a:lstStyle/>
          <a:p>
            <a:pPr>
              <a:spcBef>
                <a:spcPct val="20000"/>
              </a:spcBef>
              <a:buClr>
                <a:schemeClr val="accent1"/>
              </a:buClr>
              <a:buFont typeface="Wingdings 2" pitchFamily="18" charset="2"/>
              <a:buChar char=""/>
              <a:defRPr/>
            </a:pPr>
            <a:r>
              <a:rPr lang="en-US" sz="2000" spc="100" dirty="0">
                <a:solidFill>
                  <a:schemeClr val="tx2"/>
                </a:solidFill>
                <a:ea typeface="ＭＳ Ｐゴシック" pitchFamily="34" charset="-128"/>
              </a:rPr>
              <a:t>Look outside the survey world for other categorization systems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Government</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3</a:t>
            </a:r>
            <a:endParaRPr lang="en-US" dirty="0"/>
          </a:p>
        </p:txBody>
      </p:sp>
      <p:sp>
        <p:nvSpPr>
          <p:cNvPr id="4" name="Content Placeholder 1"/>
          <p:cNvSpPr txBox="1">
            <a:spLocks/>
          </p:cNvSpPr>
          <p:nvPr/>
        </p:nvSpPr>
        <p:spPr>
          <a:xfrm>
            <a:off x="381000" y="2438400"/>
            <a:ext cx="8407400" cy="3429000"/>
          </a:xfrm>
          <a:prstGeom prst="rect">
            <a:avLst/>
          </a:prstGeom>
        </p:spPr>
        <p:txBody>
          <a:bodyPr>
            <a:normAutofit/>
          </a:bodyPr>
          <a:lstStyle/>
          <a:p>
            <a:pPr>
              <a:spcBef>
                <a:spcPct val="20000"/>
              </a:spcBef>
              <a:buClr>
                <a:schemeClr val="accent1"/>
              </a:buClr>
              <a:buFont typeface="Wingdings 2" pitchFamily="18" charset="2"/>
              <a:buChar char=""/>
              <a:defRPr/>
            </a:pPr>
            <a:r>
              <a:rPr lang="en-US" sz="2000" spc="100" dirty="0">
                <a:solidFill>
                  <a:schemeClr val="tx2"/>
                </a:solidFill>
                <a:ea typeface="ＭＳ Ｐゴシック" pitchFamily="34" charset="-128"/>
              </a:rPr>
              <a:t>Look outside the survey world for other categorization systems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Government</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Science</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3</a:t>
            </a:r>
            <a:endParaRPr lang="en-US" dirty="0"/>
          </a:p>
        </p:txBody>
      </p:sp>
      <p:sp>
        <p:nvSpPr>
          <p:cNvPr id="4" name="Content Placeholder 1"/>
          <p:cNvSpPr txBox="1">
            <a:spLocks/>
          </p:cNvSpPr>
          <p:nvPr/>
        </p:nvSpPr>
        <p:spPr>
          <a:xfrm>
            <a:off x="381000" y="2438400"/>
            <a:ext cx="8407400" cy="3429000"/>
          </a:xfrm>
          <a:prstGeom prst="rect">
            <a:avLst/>
          </a:prstGeom>
        </p:spPr>
        <p:txBody>
          <a:bodyPr>
            <a:normAutofit/>
          </a:bodyPr>
          <a:lstStyle/>
          <a:p>
            <a:pPr>
              <a:spcBef>
                <a:spcPct val="20000"/>
              </a:spcBef>
              <a:buClr>
                <a:schemeClr val="accent1"/>
              </a:buClr>
              <a:buFont typeface="Wingdings 2" pitchFamily="18" charset="2"/>
              <a:buChar char=""/>
              <a:defRPr/>
            </a:pPr>
            <a:r>
              <a:rPr lang="en-US" sz="2000" spc="100" dirty="0">
                <a:solidFill>
                  <a:schemeClr val="tx2"/>
                </a:solidFill>
                <a:ea typeface="ＭＳ Ｐゴシック" pitchFamily="34" charset="-128"/>
              </a:rPr>
              <a:t>Look outside the survey world for other categorization systems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Government</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Science</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Business and Industry</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Building a good Code frame </a:t>
            </a:r>
            <a:br>
              <a:rPr lang="en-US" dirty="0" smtClean="0"/>
            </a:br>
            <a:r>
              <a:rPr lang="en-US" dirty="0" smtClean="0"/>
              <a:t>Recommendation 3</a:t>
            </a:r>
            <a:endParaRPr lang="en-US" dirty="0"/>
          </a:p>
        </p:txBody>
      </p:sp>
      <p:sp>
        <p:nvSpPr>
          <p:cNvPr id="4" name="Content Placeholder 1"/>
          <p:cNvSpPr txBox="1">
            <a:spLocks/>
          </p:cNvSpPr>
          <p:nvPr/>
        </p:nvSpPr>
        <p:spPr>
          <a:xfrm>
            <a:off x="381000" y="2438400"/>
            <a:ext cx="8407400" cy="3429000"/>
          </a:xfrm>
          <a:prstGeom prst="rect">
            <a:avLst/>
          </a:prstGeom>
        </p:spPr>
        <p:txBody>
          <a:bodyPr>
            <a:normAutofit/>
          </a:bodyPr>
          <a:lstStyle/>
          <a:p>
            <a:pPr>
              <a:spcBef>
                <a:spcPct val="20000"/>
              </a:spcBef>
              <a:buClr>
                <a:schemeClr val="accent1"/>
              </a:buClr>
              <a:buFont typeface="Wingdings 2" pitchFamily="18" charset="2"/>
              <a:buChar char=""/>
              <a:defRPr/>
            </a:pPr>
            <a:r>
              <a:rPr lang="en-US" sz="2000" spc="100" dirty="0">
                <a:solidFill>
                  <a:schemeClr val="tx2"/>
                </a:solidFill>
                <a:ea typeface="ＭＳ Ｐゴシック" pitchFamily="34" charset="-128"/>
              </a:rPr>
              <a:t>Look outside the survey world for other categorization systems</a:t>
            </a:r>
          </a:p>
          <a:p>
            <a:pPr>
              <a:spcBef>
                <a:spcPct val="20000"/>
              </a:spcBef>
              <a:buClr>
                <a:schemeClr val="accent1"/>
              </a:buClr>
              <a:buFont typeface="Wingdings 2" pitchFamily="18" charset="2"/>
              <a:buChar char=""/>
              <a:defRPr/>
            </a:pPr>
            <a:endParaRPr lang="en-US" sz="2000" spc="15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Government</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Science</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Business and Industry</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547688" lvl="1" indent="-182563">
              <a:spcBef>
                <a:spcPct val="20000"/>
              </a:spcBef>
              <a:buClr>
                <a:schemeClr val="accent2"/>
              </a:buClr>
              <a:buFont typeface="Wingdings" pitchFamily="2" charset="2"/>
              <a:buChar char="§"/>
              <a:defRPr/>
            </a:pPr>
            <a:r>
              <a:rPr lang="en-US" spc="100" dirty="0">
                <a:solidFill>
                  <a:schemeClr val="tx2"/>
                </a:solidFill>
                <a:latin typeface="+mn-lt"/>
                <a:ea typeface="+mn-ea"/>
              </a:rPr>
              <a:t>Religion</a:t>
            </a:r>
          </a:p>
          <a:p>
            <a:pPr marL="547688" lvl="1" indent="-182563">
              <a:spcBef>
                <a:spcPct val="20000"/>
              </a:spcBef>
              <a:buClr>
                <a:schemeClr val="accent2"/>
              </a:buClr>
              <a:buFont typeface="Wingdings" pitchFamily="2" charset="2"/>
              <a:buChar char="§"/>
              <a:defRPr/>
            </a:pPr>
            <a:endParaRPr lang="en-US" spc="10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a:p>
            <a:pPr marL="273050" indent="-228600">
              <a:spcBef>
                <a:spcPct val="20000"/>
              </a:spcBef>
              <a:buClr>
                <a:schemeClr val="accent1"/>
              </a:buClr>
              <a:buFont typeface="Wingdings 2" pitchFamily="18" charset="2"/>
              <a:buChar char=""/>
              <a:defRPr/>
            </a:pPr>
            <a:endParaRPr lang="en-US" sz="3200" spc="150" dirty="0">
              <a:solidFill>
                <a:schemeClr val="tx2"/>
              </a:solidFill>
              <a:latin typeface="+mn-lt"/>
              <a:ea typeface="+mn-ea"/>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Grid</Template>
  <TotalTime>38078</TotalTime>
  <Words>12352</Words>
  <Application>Microsoft Office PowerPoint</Application>
  <PresentationFormat>On-screen Show (4:3)</PresentationFormat>
  <Paragraphs>2906</Paragraphs>
  <Slides>231</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231</vt:i4>
      </vt:variant>
    </vt:vector>
  </HeadingPairs>
  <TitlesOfParts>
    <vt:vector size="233" baseType="lpstr">
      <vt:lpstr>Grid</vt:lpstr>
      <vt:lpstr>Microsoft Office Excel 97-2003 Worksheet</vt:lpstr>
      <vt:lpstr>NEW PROCEDURES FOR CODING OPEN-ENDED SURVEY DATA</vt:lpstr>
      <vt:lpstr>In this webinar,  you will learn about…</vt:lpstr>
      <vt:lpstr>In this webinar,  you will learn about…</vt:lpstr>
      <vt:lpstr>In this webinar,  you will learn about…</vt:lpstr>
      <vt:lpstr>In this webinar,  you will learn about…</vt:lpstr>
      <vt:lpstr>In this webinar,  you will learn about…</vt:lpstr>
      <vt:lpstr>Question Types</vt:lpstr>
      <vt:lpstr>Question Types</vt:lpstr>
      <vt:lpstr>Question Types</vt:lpstr>
      <vt:lpstr>Question Types</vt:lpstr>
      <vt:lpstr>Question Types</vt:lpstr>
      <vt:lpstr>ANES: Open-ENDED questions</vt:lpstr>
      <vt:lpstr>ANES: Open-ENDED questions</vt:lpstr>
      <vt:lpstr>ANES: Open-ENDED questions</vt:lpstr>
      <vt:lpstr>Typical practice</vt:lpstr>
      <vt:lpstr>Typical practice</vt:lpstr>
      <vt:lpstr>Typical practice</vt:lpstr>
      <vt:lpstr>Typical practice</vt:lpstr>
      <vt:lpstr>Typical practice</vt:lpstr>
      <vt:lpstr>Typical result</vt:lpstr>
      <vt:lpstr>problems  with ANES coding</vt:lpstr>
      <vt:lpstr>Luskin (2002)</vt:lpstr>
      <vt:lpstr>Luskin (2002)</vt:lpstr>
      <vt:lpstr>Conclusion based on open questions</vt:lpstr>
      <vt:lpstr>Conclusion based on open questions</vt:lpstr>
      <vt:lpstr>Public polls</vt:lpstr>
      <vt:lpstr>Implications for politics</vt:lpstr>
      <vt:lpstr>Implications for politics</vt:lpstr>
      <vt:lpstr>Slide 29</vt:lpstr>
      <vt:lpstr>Scholars could not check the validity of this result</vt:lpstr>
      <vt:lpstr>Scholars could not check the validity of this result</vt:lpstr>
      <vt:lpstr>Scholars could not check the validity of this result</vt:lpstr>
      <vt:lpstr>ANES instructions to The coder</vt:lpstr>
      <vt:lpstr>In fact …</vt:lpstr>
      <vt:lpstr>In fact …</vt:lpstr>
      <vt:lpstr>The impact of instructions</vt:lpstr>
      <vt:lpstr>One lesson learned already</vt:lpstr>
      <vt:lpstr>Another indication that standard coding may not be optimal</vt:lpstr>
      <vt:lpstr>Slide 39</vt:lpstr>
      <vt:lpstr>Slide 40</vt:lpstr>
      <vt:lpstr>Most important problem: economy</vt:lpstr>
      <vt:lpstr>Most important problem: economy</vt:lpstr>
      <vt:lpstr>Most important problem: economy</vt:lpstr>
      <vt:lpstr>Most important problem: economy</vt:lpstr>
      <vt:lpstr>Another indication that survey practice may not be optimal</vt:lpstr>
      <vt:lpstr>Psychology</vt:lpstr>
      <vt:lpstr>Psychology</vt:lpstr>
      <vt:lpstr>Psychology</vt:lpstr>
      <vt:lpstr>Psychology</vt:lpstr>
      <vt:lpstr>Anes and every other major survey organization we talked to</vt:lpstr>
      <vt:lpstr>Anes and every other major survey organization we talked to</vt:lpstr>
      <vt:lpstr>Anes and every other major survey organization we talked to</vt:lpstr>
      <vt:lpstr>Anes and every other major survey organization we talked to</vt:lpstr>
      <vt:lpstr>Potential innovations</vt:lpstr>
      <vt:lpstr>Conference of experts</vt:lpstr>
      <vt:lpstr>2008 conference  (Ann Arbor)</vt:lpstr>
      <vt:lpstr>Coding conference details</vt:lpstr>
      <vt:lpstr>Our proposal</vt:lpstr>
      <vt:lpstr>four parts of optimal coding</vt:lpstr>
      <vt:lpstr>four parts of optimal coding</vt:lpstr>
      <vt:lpstr>four parts of optimal coding</vt:lpstr>
      <vt:lpstr>four parts of optimal coding</vt:lpstr>
      <vt:lpstr>four parts of optimal coding</vt:lpstr>
      <vt:lpstr>four parts of optimal coding</vt:lpstr>
      <vt:lpstr>Code frames</vt:lpstr>
      <vt:lpstr>A simple Code frame</vt:lpstr>
      <vt:lpstr>A simple Code frame</vt:lpstr>
      <vt:lpstr>Good Code frames</vt:lpstr>
      <vt:lpstr>Good Code frames</vt:lpstr>
      <vt:lpstr>Good Code frames</vt:lpstr>
      <vt:lpstr>Good Code frames</vt:lpstr>
      <vt:lpstr>Good Code frames</vt:lpstr>
      <vt:lpstr>Building a good Code frame Recommendation 1</vt:lpstr>
      <vt:lpstr>Building a good Code frame Recommendation 1</vt:lpstr>
      <vt:lpstr>Building a good Code frame Recommendation 1</vt:lpstr>
      <vt:lpstr>Building a good Code frame Recommendation 1</vt:lpstr>
      <vt:lpstr>Building a good Code frame Recommendation 1</vt:lpstr>
      <vt:lpstr>Building a good Code frame Recommendation 1</vt:lpstr>
      <vt:lpstr>Building a good Code frame Recommendation 1</vt:lpstr>
      <vt:lpstr>Building a good Code frame Recommendation 1</vt:lpstr>
      <vt:lpstr>Building a good Code frame Recommendation 1</vt:lpstr>
      <vt:lpstr>four parts of optimal coding</vt:lpstr>
      <vt:lpstr>Building a good Code frame  Recommendation 2</vt:lpstr>
      <vt:lpstr>Building a good Code frame  Recommendation 2</vt:lpstr>
      <vt:lpstr>Building a good Code frame  Recommendation 2</vt:lpstr>
      <vt:lpstr>Building a good Code frame  Recommendation 2</vt:lpstr>
      <vt:lpstr>Building a good Code frame  Recommendation 2</vt:lpstr>
      <vt:lpstr>Building a good Code frame  Recommendation 2</vt:lpstr>
      <vt:lpstr>Building a good Code frame  Recommendation 2</vt:lpstr>
      <vt:lpstr>Properties of a good Code frame? Questionable!</vt:lpstr>
      <vt:lpstr>Code frame Commonalities</vt:lpstr>
      <vt:lpstr>Code frame Commonalities</vt:lpstr>
      <vt:lpstr>Properties of a good Code frame? Yes</vt:lpstr>
      <vt:lpstr>four parts of optimal coding</vt:lpstr>
      <vt:lpstr>Building a good Code frame  Recommendation 3</vt:lpstr>
      <vt:lpstr>Building a good Code frame  Recommendation 3</vt:lpstr>
      <vt:lpstr>Building a good Code frame  Recommendation 3</vt:lpstr>
      <vt:lpstr>Building a good Code frame  Recommendation 3</vt:lpstr>
      <vt:lpstr>Building a good Code frame  Recommendation 3</vt:lpstr>
      <vt:lpstr>A government  categorization system</vt:lpstr>
      <vt:lpstr>A Psychology  categorization system</vt:lpstr>
      <vt:lpstr>four parts of optimal coding</vt:lpstr>
      <vt:lpstr>four parts of optimal coding</vt:lpstr>
      <vt:lpstr>instructions</vt:lpstr>
      <vt:lpstr>Developing good instructions Recommendation 1</vt:lpstr>
      <vt:lpstr>Developing good instructions Recommendation 1</vt:lpstr>
      <vt:lpstr>Developing good instructions Recommendation 1</vt:lpstr>
      <vt:lpstr>Developing good instructions Recommendation 1</vt:lpstr>
      <vt:lpstr>Developing good instructions Recommendation 1</vt:lpstr>
      <vt:lpstr>Developing good instructions Recommendation 1</vt:lpstr>
      <vt:lpstr>Developing good instructions Recommendation 1</vt:lpstr>
      <vt:lpstr>Developing good instructions Recommendation 1</vt:lpstr>
      <vt:lpstr>four parts of optimal coding</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Developing good instructions Recommendation 2</vt:lpstr>
      <vt:lpstr>four parts of optimal coding</vt:lpstr>
      <vt:lpstr>Developing good instructions Recommendation 3</vt:lpstr>
      <vt:lpstr>Developing good instructions Recommendation 3</vt:lpstr>
      <vt:lpstr>Developing good instructions Recommendation 3</vt:lpstr>
      <vt:lpstr>Developing good instructions Recommendation 3</vt:lpstr>
      <vt:lpstr>Developing good instructions Recommendation 3</vt:lpstr>
      <vt:lpstr>Developing good instructions Recommendation 3</vt:lpstr>
      <vt:lpstr>Developing good instructions Recommendation 3</vt:lpstr>
      <vt:lpstr>Developing good instructions Recommendation 3</vt:lpstr>
      <vt:lpstr>Developing good instructions Recommendation 3</vt:lpstr>
      <vt:lpstr>four parts of optimal coding</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Developing good instructions Recommendation 4</vt:lpstr>
      <vt:lpstr>four parts of optimal coding</vt:lpstr>
      <vt:lpstr>four parts of optimal coding</vt:lpstr>
      <vt:lpstr>Production</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Effective production Recommendation 1</vt:lpstr>
      <vt:lpstr>four parts of optimal coding</vt:lpstr>
      <vt:lpstr>Effective production Recommendation 2</vt:lpstr>
      <vt:lpstr>Effective production Recommendation 2</vt:lpstr>
      <vt:lpstr>Effective production Recommendation 2</vt:lpstr>
      <vt:lpstr>Effective production Recommendation 2</vt:lpstr>
      <vt:lpstr>Effective production Recommendation 2</vt:lpstr>
      <vt:lpstr>Effective production Recommendation 2</vt:lpstr>
      <vt:lpstr>four parts of optimal coding</vt:lpstr>
      <vt:lpstr>Effective production Recommendation 3</vt:lpstr>
      <vt:lpstr>Effective production Recommendation 3</vt:lpstr>
      <vt:lpstr>Effective production Recommendation 3</vt:lpstr>
      <vt:lpstr>Effective production Recommendation 3</vt:lpstr>
      <vt:lpstr>Effective production Recommendation 3</vt:lpstr>
      <vt:lpstr>Effective production Recommendation 3</vt:lpstr>
      <vt:lpstr>Effective production Recommendation 3</vt:lpstr>
      <vt:lpstr>Effective production Recommendation 3</vt:lpstr>
      <vt:lpstr>Effective production Recommendation 3</vt:lpstr>
      <vt:lpstr>four parts of optimal coding</vt:lpstr>
      <vt:lpstr>four parts of optimal coding</vt:lpstr>
      <vt:lpstr>Evaluation</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Evaluation Recommendation 1</vt:lpstr>
      <vt:lpstr>four parts of optimal coding</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Evaluation Recommendation 2</vt:lpstr>
      <vt:lpstr>four parts of optimal coding</vt:lpstr>
      <vt:lpstr>four parts of optimal coding</vt:lpstr>
      <vt:lpstr>What is the value of  survey research?</vt:lpstr>
      <vt:lpstr>Slide 214</vt:lpstr>
      <vt:lpstr>There are lots of evaluations</vt:lpstr>
      <vt:lpstr>Which evaluations  should we believe?</vt:lpstr>
      <vt:lpstr>Evaluation Criteria</vt:lpstr>
      <vt:lpstr>What is the value of  survey research?</vt:lpstr>
      <vt:lpstr>Slide 219</vt:lpstr>
      <vt:lpstr>Slide 220</vt:lpstr>
      <vt:lpstr>Three sources of credibility</vt:lpstr>
      <vt:lpstr>What is the value of  survey research?</vt:lpstr>
      <vt:lpstr>What is the value of  survey research?</vt:lpstr>
      <vt:lpstr>Threats to Credibility</vt:lpstr>
      <vt:lpstr>OUR goal</vt:lpstr>
      <vt:lpstr>Principle</vt:lpstr>
      <vt:lpstr>legitimating Practices</vt:lpstr>
      <vt:lpstr>How we did it</vt:lpstr>
      <vt:lpstr>Our Argument</vt:lpstr>
      <vt:lpstr>Conclusion</vt:lpstr>
      <vt:lpstr>Summary   </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111. Introduction to American Politics</dc:title>
  <dc:creator>lupia</dc:creator>
  <cp:lastModifiedBy>Matt Berent</cp:lastModifiedBy>
  <cp:revision>566</cp:revision>
  <cp:lastPrinted>2012-10-03T13:43:03Z</cp:lastPrinted>
  <dcterms:created xsi:type="dcterms:W3CDTF">2012-10-03T02:09:52Z</dcterms:created>
  <dcterms:modified xsi:type="dcterms:W3CDTF">2014-03-14T17:11:02Z</dcterms:modified>
</cp:coreProperties>
</file>